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61"/>
  </p:notesMasterIdLst>
  <p:sldIdLst>
    <p:sldId id="256" r:id="rId4"/>
    <p:sldId id="341" r:id="rId5"/>
    <p:sldId id="342" r:id="rId6"/>
    <p:sldId id="343" r:id="rId7"/>
    <p:sldId id="273" r:id="rId8"/>
    <p:sldId id="274" r:id="rId9"/>
    <p:sldId id="276" r:id="rId10"/>
    <p:sldId id="262" r:id="rId11"/>
    <p:sldId id="287" r:id="rId12"/>
    <p:sldId id="275" r:id="rId13"/>
    <p:sldId id="308" r:id="rId14"/>
    <p:sldId id="299" r:id="rId15"/>
    <p:sldId id="340" r:id="rId16"/>
    <p:sldId id="301" r:id="rId17"/>
    <p:sldId id="302" r:id="rId18"/>
    <p:sldId id="304" r:id="rId19"/>
    <p:sldId id="305" r:id="rId20"/>
    <p:sldId id="319" r:id="rId21"/>
    <p:sldId id="311" r:id="rId22"/>
    <p:sldId id="309" r:id="rId23"/>
    <p:sldId id="310" r:id="rId24"/>
    <p:sldId id="307" r:id="rId25"/>
    <p:sldId id="313" r:id="rId26"/>
    <p:sldId id="317" r:id="rId27"/>
    <p:sldId id="315" r:id="rId28"/>
    <p:sldId id="316" r:id="rId29"/>
    <p:sldId id="331" r:id="rId30"/>
    <p:sldId id="314" r:id="rId31"/>
    <p:sldId id="320" r:id="rId32"/>
    <p:sldId id="321" r:id="rId33"/>
    <p:sldId id="322" r:id="rId34"/>
    <p:sldId id="325" r:id="rId35"/>
    <p:sldId id="323" r:id="rId36"/>
    <p:sldId id="326" r:id="rId37"/>
    <p:sldId id="327" r:id="rId38"/>
    <p:sldId id="328" r:id="rId39"/>
    <p:sldId id="295" r:id="rId40"/>
    <p:sldId id="280" r:id="rId41"/>
    <p:sldId id="296" r:id="rId42"/>
    <p:sldId id="297" r:id="rId43"/>
    <p:sldId id="277" r:id="rId44"/>
    <p:sldId id="285" r:id="rId45"/>
    <p:sldId id="286" r:id="rId46"/>
    <p:sldId id="288" r:id="rId47"/>
    <p:sldId id="289" r:id="rId48"/>
    <p:sldId id="290" r:id="rId49"/>
    <p:sldId id="281" r:id="rId50"/>
    <p:sldId id="293" r:id="rId51"/>
    <p:sldId id="294" r:id="rId52"/>
    <p:sldId id="282" r:id="rId53"/>
    <p:sldId id="283" r:id="rId54"/>
    <p:sldId id="284" r:id="rId55"/>
    <p:sldId id="332" r:id="rId56"/>
    <p:sldId id="344" r:id="rId57"/>
    <p:sldId id="272" r:id="rId58"/>
    <p:sldId id="291" r:id="rId59"/>
    <p:sldId id="268" r:id="rId6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4949"/>
    <a:srgbClr val="D1E3F3"/>
    <a:srgbClr val="70AD47"/>
    <a:srgbClr val="4AE6BD"/>
    <a:srgbClr val="79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72" y="7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슬라이드를 이동하려면 클릭하십시오.</a:t>
            </a: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굴림"/>
              </a:rPr>
              <a:t>메모 서식을 편집하려면 클릭하십시오.</a:t>
            </a:r>
          </a:p>
        </p:txBody>
      </p:sp>
      <p:sp>
        <p:nvSpPr>
          <p:cNvPr id="11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바탕"/>
              </a:rPr>
              <a:t>&lt;머리글&gt;</a:t>
            </a:r>
          </a:p>
        </p:txBody>
      </p:sp>
      <p:sp>
        <p:nvSpPr>
          <p:cNvPr id="11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바탕"/>
              </a:rPr>
              <a:t>&lt;날짜/시간&gt;</a:t>
            </a:r>
          </a:p>
        </p:txBody>
      </p:sp>
      <p:sp>
        <p:nvSpPr>
          <p:cNvPr id="11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바탕"/>
              </a:rPr>
              <a:t>&lt;바닥글&gt;</a:t>
            </a:r>
          </a:p>
        </p:txBody>
      </p:sp>
      <p:sp>
        <p:nvSpPr>
          <p:cNvPr id="11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03E4207B-7315-4EB2-9319-8771646D96D2}" type="slidenum">
              <a:rPr lang="en-US" sz="1400" b="0" strike="noStrike" spc="-1">
                <a:latin typeface="바탕"/>
              </a:rPr>
              <a:t>‹#›</a:t>
            </a:fld>
            <a:endParaRPr lang="en-US" sz="1400" b="0" strike="noStrike" spc="-1">
              <a:latin typeface="바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3E4207B-7315-4EB2-9319-8771646D96D2}" type="slidenum">
              <a:rPr lang="en-US" sz="1400" b="0" strike="noStrike" spc="-1" smtClean="0">
                <a:latin typeface="바탕"/>
              </a:rPr>
              <a:t>7</a:t>
            </a:fld>
            <a:endParaRPr lang="en-US" sz="1400" b="0" strike="noStrike" spc="-1">
              <a:latin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3114355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368B0-E4C3-489B-9EDD-862E350A98F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85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368B0-E4C3-489B-9EDD-862E350A98F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645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368B0-E4C3-489B-9EDD-862E350A98F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498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368B0-E4C3-489B-9EDD-862E350A98F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567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368B0-E4C3-489B-9EDD-862E350A98F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653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368B0-E4C3-489B-9EDD-862E350A98F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5376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368B0-E4C3-489B-9EDD-862E350A98F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5311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368B0-E4C3-489B-9EDD-862E350A98F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1445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368B0-E4C3-489B-9EDD-862E350A98F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5178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368B0-E4C3-489B-9EDD-862E350A98F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622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368B0-E4C3-489B-9EDD-862E350A98F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0964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368B0-E4C3-489B-9EDD-862E350A98F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4185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368B0-E4C3-489B-9EDD-862E350A98F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9635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82138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05627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94361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368B0-E4C3-489B-9EDD-862E350A98F7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246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368B0-E4C3-489B-9EDD-862E350A98F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014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368B0-E4C3-489B-9EDD-862E350A98F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201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368B0-E4C3-489B-9EDD-862E350A98F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053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368B0-E4C3-489B-9EDD-862E350A98F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647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368B0-E4C3-489B-9EDD-862E350A98F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274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368B0-E4C3-489B-9EDD-862E350A98F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095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368B0-E4C3-489B-9EDD-862E350A98F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116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asic Layout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094911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679510" y="644691"/>
            <a:ext cx="4617573" cy="556861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51042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Images and Contents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3887755" y="0"/>
            <a:ext cx="441649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6542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80987" y="624086"/>
            <a:ext cx="5376597" cy="268829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101749" y="624086"/>
            <a:ext cx="2688000" cy="268829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101749" y="3504407"/>
            <a:ext cx="2688000" cy="268829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8934213" y="3504407"/>
            <a:ext cx="2688000" cy="268829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8933915" y="624087"/>
            <a:ext cx="2688299" cy="26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1518742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714500"/>
            <a:ext cx="12192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027" name="Picture 3" descr="D:\GoogleSlides\002-기본자료\005-PNG이미지\모니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000941"/>
            <a:ext cx="4992555" cy="497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579609" y="1166248"/>
            <a:ext cx="4588665" cy="312684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anchor="ctr"/>
          <a:lstStyle>
            <a:lvl1pPr marL="0" indent="0" algn="ctr">
              <a:buNone/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23392" y="242176"/>
            <a:ext cx="11568608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23392" y="1010261"/>
            <a:ext cx="11568608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7052274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07435" y="164638"/>
            <a:ext cx="11184565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007435" y="932723"/>
            <a:ext cx="11184565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6" name="Picture 2" descr="E:\002-KIMS BUSINESS\007-02-Googleslidesppt\02-GSppt-Contents-Kim\20170215\02-abs\businessman-with-city-vew-pn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992544" y="4581129"/>
            <a:ext cx="1010061" cy="209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565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838080" y="454680"/>
            <a:ext cx="1051488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ko-KR" sz="4400" b="0" strike="noStrike" spc="-1">
                <a:solidFill>
                  <a:srgbClr val="000000"/>
                </a:solidFill>
                <a:latin typeface="Arial"/>
              </a:rPr>
              <a:t>제목 텍스트의 서식을 편집하려면 클릭하십시오.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제목 텍스트의 서식을 편집하려면 클릭하십시오.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89" r:id="rId13"/>
    <p:sldLayoutId id="2147483690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제목 텍스트의 서식을 편집하려면 클릭하십시오.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91" r:id="rId15"/>
    <p:sldLayoutId id="2147483692" r:id="rId1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1.png"/><Relationship Id="rId4" Type="http://schemas.openxmlformats.org/officeDocument/2006/relationships/notesSlide" Target="../notesSlides/notesSlide2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4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3747907" y="3443039"/>
            <a:ext cx="4807008" cy="26762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latin typeface="나눔스퀘어 ExtraBold"/>
                <a:ea typeface="나눔스퀘어 ExtraBold"/>
              </a:rPr>
              <a:t>4조</a:t>
            </a:r>
            <a:endParaRPr lang="en-US" sz="3200" b="0" strike="noStrike" spc="-1" dirty="0">
              <a:latin typeface="굴림"/>
            </a:endParaRPr>
          </a:p>
          <a:p>
            <a:pPr>
              <a:lnSpc>
                <a:spcPct val="150000"/>
              </a:lnSpc>
            </a:pPr>
            <a:r>
              <a:rPr lang="en-US" sz="2000" b="0" strike="noStrike" spc="-1" dirty="0" err="1">
                <a:solidFill>
                  <a:srgbClr val="404040"/>
                </a:solidFill>
                <a:latin typeface="나눔스퀘어"/>
                <a:ea typeface="나눔스퀘어"/>
              </a:rPr>
              <a:t>오경석</a:t>
            </a:r>
            <a:r>
              <a:rPr lang="en-US" sz="1600" b="0" strike="noStrike" spc="-1" dirty="0">
                <a:solidFill>
                  <a:srgbClr val="404040"/>
                </a:solidFill>
                <a:latin typeface="나눔스퀘어 Light"/>
                <a:ea typeface="나눔스퀘어 Light"/>
              </a:rPr>
              <a:t> / </a:t>
            </a:r>
            <a:r>
              <a:rPr lang="en-US" sz="1200" b="0" strike="noStrike" spc="-1" dirty="0">
                <a:solidFill>
                  <a:srgbClr val="404040"/>
                </a:solidFill>
                <a:latin typeface="나눔스퀘어 Light"/>
                <a:ea typeface="나눔스퀘어 Light"/>
              </a:rPr>
              <a:t>2014097054 </a:t>
            </a:r>
            <a:endParaRPr lang="en-US" sz="1200" b="0" strike="noStrike" spc="-1" dirty="0">
              <a:latin typeface="굴림"/>
            </a:endParaRPr>
          </a:p>
          <a:p>
            <a:pPr>
              <a:lnSpc>
                <a:spcPct val="150000"/>
              </a:lnSpc>
            </a:pPr>
            <a:r>
              <a:rPr lang="en-US" sz="1600" b="0" strike="noStrike" spc="-1" dirty="0">
                <a:solidFill>
                  <a:srgbClr val="404040"/>
                </a:solidFill>
                <a:latin typeface="나눔스퀘어"/>
                <a:ea typeface="나눔스퀘어"/>
              </a:rPr>
              <a:t>	</a:t>
            </a:r>
            <a:r>
              <a:rPr lang="en-US" sz="2000" b="0" strike="noStrike" spc="-1" dirty="0" err="1">
                <a:solidFill>
                  <a:srgbClr val="404040"/>
                </a:solidFill>
                <a:latin typeface="나눔스퀘어"/>
                <a:ea typeface="나눔스퀘어"/>
              </a:rPr>
              <a:t>박성원</a:t>
            </a:r>
            <a:r>
              <a:rPr lang="en-US" sz="1600" b="0" strike="noStrike" spc="-1" dirty="0">
                <a:solidFill>
                  <a:srgbClr val="404040"/>
                </a:solidFill>
                <a:latin typeface="나눔스퀘어 Light"/>
                <a:ea typeface="나눔스퀘어 Light"/>
              </a:rPr>
              <a:t> / </a:t>
            </a:r>
            <a:r>
              <a:rPr lang="en-US" sz="1200" b="0" strike="noStrike" spc="-1" dirty="0">
                <a:solidFill>
                  <a:srgbClr val="404040"/>
                </a:solidFill>
                <a:latin typeface="나눔스퀘어 Light"/>
                <a:ea typeface="나눔스퀘어 Light"/>
              </a:rPr>
              <a:t>2014097035</a:t>
            </a:r>
            <a:endParaRPr lang="en-US" sz="1200" b="0" strike="noStrike" spc="-1" dirty="0">
              <a:latin typeface="굴림"/>
            </a:endParaRPr>
          </a:p>
          <a:p>
            <a:pPr>
              <a:lnSpc>
                <a:spcPct val="150000"/>
              </a:lnSpc>
            </a:pPr>
            <a:r>
              <a:rPr lang="en-US" sz="1600" b="0" strike="noStrike" spc="-1" dirty="0">
                <a:solidFill>
                  <a:srgbClr val="404040"/>
                </a:solidFill>
                <a:latin typeface="나눔스퀘어"/>
                <a:ea typeface="나눔스퀘어"/>
              </a:rPr>
              <a:t>		</a:t>
            </a:r>
            <a:r>
              <a:rPr lang="en-US" sz="2000" b="0" strike="noStrike" spc="-1" dirty="0" err="1">
                <a:solidFill>
                  <a:srgbClr val="404040"/>
                </a:solidFill>
                <a:latin typeface="나눔스퀘어"/>
                <a:ea typeface="나눔스퀘어"/>
              </a:rPr>
              <a:t>추승윤</a:t>
            </a:r>
            <a:r>
              <a:rPr lang="en-US" sz="1600" b="0" strike="noStrike" spc="-1" dirty="0">
                <a:solidFill>
                  <a:srgbClr val="404040"/>
                </a:solidFill>
                <a:latin typeface="나눔스퀘어 Light"/>
                <a:ea typeface="나눔스퀘어 Light"/>
              </a:rPr>
              <a:t> / </a:t>
            </a:r>
            <a:r>
              <a:rPr lang="en-US" sz="1200" b="0" strike="noStrike" spc="-1" dirty="0">
                <a:solidFill>
                  <a:srgbClr val="404040"/>
                </a:solidFill>
                <a:latin typeface="나눔스퀘어 Light"/>
                <a:ea typeface="나눔스퀘어 Light"/>
              </a:rPr>
              <a:t>2014097085</a:t>
            </a:r>
            <a:endParaRPr lang="en-US" sz="1200" b="0" strike="noStrike" spc="-1" dirty="0">
              <a:latin typeface="굴림"/>
            </a:endParaRPr>
          </a:p>
          <a:p>
            <a:pPr>
              <a:lnSpc>
                <a:spcPct val="150000"/>
              </a:lnSpc>
            </a:pPr>
            <a:r>
              <a:rPr lang="en-US" sz="1600" b="0" strike="noStrike" spc="-1" dirty="0">
                <a:solidFill>
                  <a:srgbClr val="404040"/>
                </a:solidFill>
                <a:latin typeface="나눔스퀘어"/>
                <a:ea typeface="나눔스퀘어"/>
              </a:rPr>
              <a:t>			</a:t>
            </a:r>
            <a:r>
              <a:rPr lang="en-US" sz="2000" b="0" strike="noStrike" spc="-1" dirty="0">
                <a:solidFill>
                  <a:srgbClr val="404040"/>
                </a:solidFill>
                <a:latin typeface="나눔스퀘어"/>
                <a:ea typeface="나눔스퀘어"/>
              </a:rPr>
              <a:t>이성협</a:t>
            </a:r>
            <a:r>
              <a:rPr lang="en-US" sz="1600" b="0" strike="noStrike" spc="-1" dirty="0">
                <a:solidFill>
                  <a:srgbClr val="404040"/>
                </a:solidFill>
                <a:latin typeface="나눔스퀘어 Light"/>
                <a:ea typeface="나눔스퀘어 Light"/>
              </a:rPr>
              <a:t> / </a:t>
            </a:r>
            <a:r>
              <a:rPr lang="en-US" sz="1200" b="0" strike="noStrike" spc="-1" dirty="0">
                <a:solidFill>
                  <a:srgbClr val="404040"/>
                </a:solidFill>
                <a:latin typeface="나눔스퀘어 Light"/>
                <a:ea typeface="나눔스퀘어 Light"/>
              </a:rPr>
              <a:t>2014097061</a:t>
            </a:r>
            <a:endParaRPr lang="en-US" sz="1200" b="0" strike="noStrike" spc="-1" dirty="0">
              <a:latin typeface="굴림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179640" y="75960"/>
            <a:ext cx="1854720" cy="1854720"/>
          </a:xfrm>
          <a:prstGeom prst="ellipse">
            <a:avLst/>
          </a:prstGeom>
          <a:solidFill>
            <a:srgbClr val="4AE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3"/>
          <p:cNvSpPr/>
          <p:nvPr/>
        </p:nvSpPr>
        <p:spPr>
          <a:xfrm>
            <a:off x="1670039" y="936000"/>
            <a:ext cx="9657867" cy="23684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strike="noStrike" spc="-1" dirty="0" err="1">
                <a:solidFill>
                  <a:srgbClr val="404040"/>
                </a:solidFill>
                <a:latin typeface="나눔스퀘어 ExtraBold"/>
                <a:ea typeface="나눔스퀘어 ExtraBold"/>
              </a:rPr>
              <a:t>IoT를</a:t>
            </a:r>
            <a:r>
              <a:rPr lang="en-US" sz="6000" b="0" strike="noStrike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sz="6000" b="0" strike="noStrike" spc="-1" dirty="0" err="1">
                <a:solidFill>
                  <a:srgbClr val="404040"/>
                </a:solidFill>
                <a:latin typeface="나눔스퀘어 ExtraBold"/>
                <a:ea typeface="나눔스퀘어 ExtraBold"/>
              </a:rPr>
              <a:t>활용한</a:t>
            </a:r>
            <a:endParaRPr lang="en-US" sz="6000" b="0" strike="noStrike" spc="-1" dirty="0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6000" b="0" strike="noStrike" spc="-1" dirty="0" err="1">
                <a:solidFill>
                  <a:srgbClr val="404040"/>
                </a:solidFill>
                <a:latin typeface="나눔스퀘어 ExtraBold"/>
                <a:ea typeface="나눔스퀘어 ExtraBold"/>
              </a:rPr>
              <a:t>반려어</a:t>
            </a:r>
            <a:r>
              <a:rPr lang="en-US" sz="6000" b="0" strike="noStrike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6000" b="0" strike="noStrike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통합 관리</a:t>
            </a:r>
            <a:r>
              <a:rPr lang="en-US" sz="6000" b="0" strike="noStrike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 서비스</a:t>
            </a:r>
          </a:p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(with MQTT)</a:t>
            </a:r>
            <a:endParaRPr lang="en-US" sz="3000" b="0" strike="noStrike" spc="-1" dirty="0">
              <a:latin typeface="굴림"/>
            </a:endParaRPr>
          </a:p>
        </p:txBody>
      </p:sp>
      <p:sp>
        <p:nvSpPr>
          <p:cNvPr id="123" name="CustomShape 4"/>
          <p:cNvSpPr/>
          <p:nvPr/>
        </p:nvSpPr>
        <p:spPr>
          <a:xfrm>
            <a:off x="4806736" y="6488640"/>
            <a:ext cx="2577927" cy="367878"/>
          </a:xfrm>
          <a:prstGeom prst="rect">
            <a:avLst/>
          </a:prstGeom>
          <a:solidFill>
            <a:srgbClr val="4AE6B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나눔스퀘어 ExtraBold"/>
                <a:ea typeface="나눔스퀘어 ExtraBold"/>
              </a:rPr>
              <a:t>2019-2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나눔스퀘어 ExtraBold"/>
                <a:ea typeface="나눔스퀘어 ExtraBold"/>
              </a:rPr>
              <a:t>소프트웨어</a:t>
            </a:r>
            <a:r>
              <a:rPr lang="en-US" sz="1800" b="0" strike="noStrike" spc="-1" dirty="0">
                <a:solidFill>
                  <a:srgbClr val="FFFFFF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나눔스퀘어 ExtraBold"/>
                <a:ea typeface="나눔스퀘어 ExtraBold"/>
              </a:rPr>
              <a:t>설계</a:t>
            </a:r>
            <a:endParaRPr lang="en-US" sz="1800" b="0" strike="noStrike" spc="-1" dirty="0">
              <a:latin typeface="굴림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710680" y="246183"/>
            <a:ext cx="3574290" cy="1014209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소프트웨어 설계</a:t>
            </a:r>
            <a:endParaRPr lang="en-US" altLang="ko-KR" sz="4000" i="1" spc="-1" dirty="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>
              <a:lnSpc>
                <a:spcPct val="100000"/>
              </a:lnSpc>
            </a:pPr>
            <a:r>
              <a:rPr lang="en-US" sz="2000" b="0" i="1" strike="noStrike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Class Diagram</a:t>
            </a:r>
            <a:endParaRPr lang="en-US" sz="2000" b="0" strike="noStrike" spc="-1" dirty="0">
              <a:latin typeface="굴림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257D365-6C9D-44FF-A838-57BBC81B7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4E9783FE-93D7-48D7-9EE0-E82902A4A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99" y="1260392"/>
            <a:ext cx="8791821" cy="483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98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5FD709-F31F-41FD-808A-C66AF44852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1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DD4DD0-4BF3-472B-AAC8-8BAFDAF693BB}"/>
              </a:ext>
            </a:extLst>
          </p:cNvPr>
          <p:cNvSpPr txBox="1"/>
          <p:nvPr/>
        </p:nvSpPr>
        <p:spPr>
          <a:xfrm>
            <a:off x="8669994" y="87015"/>
            <a:ext cx="33603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of Smart System</a:t>
            </a:r>
          </a:p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Pet Fish Management</a:t>
            </a:r>
            <a:endParaRPr lang="ko-KR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8">
            <a:extLst>
              <a:ext uri="{FF2B5EF4-FFF2-40B4-BE49-F238E27FC236}">
                <a16:creationId xmlns:a16="http://schemas.microsoft.com/office/drawing/2014/main" id="{CA14A55E-4D7F-4B0F-B7CE-E2D9B0C14F69}"/>
              </a:ext>
            </a:extLst>
          </p:cNvPr>
          <p:cNvSpPr/>
          <p:nvPr/>
        </p:nvSpPr>
        <p:spPr>
          <a:xfrm>
            <a:off x="4788601" y="1651356"/>
            <a:ext cx="2614797" cy="2077511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05468E-BE15-41E3-B988-607DD0E908E0}"/>
              </a:ext>
            </a:extLst>
          </p:cNvPr>
          <p:cNvSpPr txBox="1"/>
          <p:nvPr/>
        </p:nvSpPr>
        <p:spPr>
          <a:xfrm>
            <a:off x="4703843" y="4498758"/>
            <a:ext cx="278431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Server</a:t>
            </a:r>
            <a:endParaRPr lang="ko-KR" altLang="en-US" sz="4000" b="1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124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5FD709-F31F-41FD-808A-C66AF44852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1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DD4DD0-4BF3-472B-AAC8-8BAFDAF693BB}"/>
              </a:ext>
            </a:extLst>
          </p:cNvPr>
          <p:cNvSpPr txBox="1"/>
          <p:nvPr/>
        </p:nvSpPr>
        <p:spPr>
          <a:xfrm>
            <a:off x="8669994" y="87015"/>
            <a:ext cx="33603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of Smart System</a:t>
            </a:r>
          </a:p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Pet Fish Management</a:t>
            </a:r>
            <a:endParaRPr lang="ko-KR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016CAF-9D05-4737-A618-C8964D23858A}"/>
              </a:ext>
            </a:extLst>
          </p:cNvPr>
          <p:cNvSpPr txBox="1"/>
          <p:nvPr/>
        </p:nvSpPr>
        <p:spPr>
          <a:xfrm>
            <a:off x="5333144" y="1935300"/>
            <a:ext cx="583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IoT Server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 descr="그리기, 플레이트이(가) 표시된 사진&#10;&#10;자동 생성된 설명">
            <a:extLst>
              <a:ext uri="{FF2B5EF4-FFF2-40B4-BE49-F238E27FC236}">
                <a16:creationId xmlns:a16="http://schemas.microsoft.com/office/drawing/2014/main" id="{10E363F3-3826-4CB6-8EB5-85EC5270A0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99" y="1812868"/>
            <a:ext cx="5467215" cy="36585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841D53-2B1B-42F5-96AD-81515AD492C6}"/>
              </a:ext>
            </a:extLst>
          </p:cNvPr>
          <p:cNvSpPr txBox="1"/>
          <p:nvPr/>
        </p:nvSpPr>
        <p:spPr>
          <a:xfrm>
            <a:off x="6333788" y="3149342"/>
            <a:ext cx="48322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MQTT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통신 지원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데이터베이스 연결 용이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JSON 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형식 데이터 지원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1662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5FD709-F31F-41FD-808A-C66AF44852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1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DD4DD0-4BF3-472B-AAC8-8BAFDAF693BB}"/>
              </a:ext>
            </a:extLst>
          </p:cNvPr>
          <p:cNvSpPr txBox="1"/>
          <p:nvPr/>
        </p:nvSpPr>
        <p:spPr>
          <a:xfrm>
            <a:off x="8669994" y="87015"/>
            <a:ext cx="33603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of Smart System</a:t>
            </a:r>
          </a:p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Pet Fish Management</a:t>
            </a:r>
            <a:endParaRPr lang="ko-KR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016CAF-9D05-4737-A618-C8964D23858A}"/>
              </a:ext>
            </a:extLst>
          </p:cNvPr>
          <p:cNvSpPr txBox="1"/>
          <p:nvPr/>
        </p:nvSpPr>
        <p:spPr>
          <a:xfrm>
            <a:off x="4596695" y="2247534"/>
            <a:ext cx="583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Mongo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E363F3-3826-4CB6-8EB5-85EC5270A0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0006" y="1935300"/>
            <a:ext cx="3589200" cy="3589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841D53-2B1B-42F5-96AD-81515AD492C6}"/>
              </a:ext>
            </a:extLst>
          </p:cNvPr>
          <p:cNvSpPr txBox="1"/>
          <p:nvPr/>
        </p:nvSpPr>
        <p:spPr>
          <a:xfrm>
            <a:off x="6333788" y="3149342"/>
            <a:ext cx="5305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JSON 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쿼리 사용</a:t>
            </a:r>
            <a:endParaRPr lang="en-US" altLang="ko-KR" sz="2000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인덱스 분류 및 키 사용</a:t>
            </a:r>
            <a:endParaRPr lang="en-US" altLang="ko-KR" sz="2000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분산데이터 처리 가능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977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5FD709-F31F-41FD-808A-C66AF44852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1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DD4DD0-4BF3-472B-AAC8-8BAFDAF693BB}"/>
              </a:ext>
            </a:extLst>
          </p:cNvPr>
          <p:cNvSpPr txBox="1"/>
          <p:nvPr/>
        </p:nvSpPr>
        <p:spPr>
          <a:xfrm>
            <a:off x="8669994" y="87015"/>
            <a:ext cx="33603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of Smart System</a:t>
            </a:r>
          </a:p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Pet Fish Management</a:t>
            </a:r>
            <a:endParaRPr lang="ko-KR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016CAF-9D05-4737-A618-C8964D23858A}"/>
              </a:ext>
            </a:extLst>
          </p:cNvPr>
          <p:cNvSpPr txBox="1"/>
          <p:nvPr/>
        </p:nvSpPr>
        <p:spPr>
          <a:xfrm>
            <a:off x="4518636" y="1935300"/>
            <a:ext cx="583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IAM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E363F3-3826-4CB6-8EB5-85EC5270A0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999" y="1935300"/>
            <a:ext cx="5467215" cy="3589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841D53-2B1B-42F5-96AD-81515AD492C6}"/>
              </a:ext>
            </a:extLst>
          </p:cNvPr>
          <p:cNvSpPr txBox="1"/>
          <p:nvPr/>
        </p:nvSpPr>
        <p:spPr>
          <a:xfrm>
            <a:off x="6333788" y="3149342"/>
            <a:ext cx="5305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SSL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 기반 보안 방식</a:t>
            </a:r>
            <a:endParaRPr lang="en-US" altLang="ko-KR" sz="2000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Using 3 key (Public/private, Device code)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Pool ID using Server address.</a:t>
            </a:r>
          </a:p>
        </p:txBody>
      </p:sp>
    </p:spTree>
    <p:extLst>
      <p:ext uri="{BB962C8B-B14F-4D97-AF65-F5344CB8AC3E}">
        <p14:creationId xmlns:p14="http://schemas.microsoft.com/office/powerpoint/2010/main" val="3982287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B77A3F0-AD24-4B11-8151-0B9F6B815F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1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 Placeholder 13"/>
          <p:cNvSpPr txBox="1">
            <a:spLocks/>
          </p:cNvSpPr>
          <p:nvPr/>
        </p:nvSpPr>
        <p:spPr>
          <a:xfrm>
            <a:off x="569787" y="3545616"/>
            <a:ext cx="4416491" cy="68275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/>
                <a:cs typeface="Arial" pitchFamily="34" charset="0"/>
              </a:rPr>
              <a:t>Server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9D5A7F3-E999-4A6C-A9F1-00D767EB1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545616"/>
            <a:ext cx="5526213" cy="270278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2F34254-865E-4543-872A-DBF0B9A9D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519" y="609600"/>
            <a:ext cx="5209299" cy="270278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81A9D0A-6E80-44BC-83DC-5B53125DD9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609600"/>
            <a:ext cx="2706813" cy="270278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F1BEF94-B86D-4B60-B7A2-A33A105D6B91}"/>
              </a:ext>
            </a:extLst>
          </p:cNvPr>
          <p:cNvSpPr txBox="1"/>
          <p:nvPr/>
        </p:nvSpPr>
        <p:spPr>
          <a:xfrm>
            <a:off x="569787" y="4345491"/>
            <a:ext cx="48322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MQTT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브로커  및 데이터 베이스 연결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SSL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기반 인증 방식 구현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각 모듈은 서로 다른 토픽을 사용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클라우드 서버로써 실시간 송수신 가능</a:t>
            </a:r>
            <a:endParaRPr lang="en-US" altLang="ko-KR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앱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연결시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Pool ID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이중 인증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데이터 통계 시각화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3BA166D-91D2-4BE6-860F-B7E65625F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5400" y="609600"/>
            <a:ext cx="2706813" cy="270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9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5FD709-F31F-41FD-808A-C66AF44852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1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DD4DD0-4BF3-472B-AAC8-8BAFDAF693BB}"/>
              </a:ext>
            </a:extLst>
          </p:cNvPr>
          <p:cNvSpPr txBox="1"/>
          <p:nvPr/>
        </p:nvSpPr>
        <p:spPr>
          <a:xfrm>
            <a:off x="8669994" y="87015"/>
            <a:ext cx="33603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of Smart System</a:t>
            </a:r>
          </a:p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Pet Fish Management</a:t>
            </a:r>
            <a:endParaRPr lang="ko-KR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49F862-6D92-45F5-ADE6-725D50433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125" y="1163150"/>
            <a:ext cx="12135749" cy="20561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F263B8-FB8B-48B9-A4DA-4F61CA553981}"/>
              </a:ext>
            </a:extLst>
          </p:cNvPr>
          <p:cNvSpPr txBox="1"/>
          <p:nvPr/>
        </p:nvSpPr>
        <p:spPr>
          <a:xfrm>
            <a:off x="950790" y="4069144"/>
            <a:ext cx="3988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</a:rPr>
              <a:t>클라이언트 인증키</a:t>
            </a:r>
          </a:p>
        </p:txBody>
      </p:sp>
    </p:spTree>
    <p:extLst>
      <p:ext uri="{BB962C8B-B14F-4D97-AF65-F5344CB8AC3E}">
        <p14:creationId xmlns:p14="http://schemas.microsoft.com/office/powerpoint/2010/main" val="1290512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EEC7FA1-3D09-48F8-9C60-3BFAB1AD3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1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DD4DD0-4BF3-472B-AAC8-8BAFDAF693BB}"/>
              </a:ext>
            </a:extLst>
          </p:cNvPr>
          <p:cNvSpPr txBox="1"/>
          <p:nvPr/>
        </p:nvSpPr>
        <p:spPr>
          <a:xfrm>
            <a:off x="8669994" y="87015"/>
            <a:ext cx="33603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of Smart System</a:t>
            </a:r>
          </a:p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Pet Fish Management</a:t>
            </a:r>
            <a:endParaRPr lang="ko-KR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49F862-6D92-45F5-ADE6-725D50433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786" y="905400"/>
            <a:ext cx="6789874" cy="52946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58C663-DF8B-42CC-9D9D-BFE359D62C6E}"/>
              </a:ext>
            </a:extLst>
          </p:cNvPr>
          <p:cNvSpPr txBox="1"/>
          <p:nvPr/>
        </p:nvSpPr>
        <p:spPr>
          <a:xfrm>
            <a:off x="7673446" y="2728474"/>
            <a:ext cx="3988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</a:rPr>
              <a:t>Server - Json</a:t>
            </a:r>
          </a:p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</a:rPr>
              <a:t>Meta Data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407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2E1F87D-EFF8-4C39-BAAA-CF8CA8CD36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1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DD4DD0-4BF3-472B-AAC8-8BAFDAF693BB}"/>
              </a:ext>
            </a:extLst>
          </p:cNvPr>
          <p:cNvSpPr txBox="1"/>
          <p:nvPr/>
        </p:nvSpPr>
        <p:spPr>
          <a:xfrm>
            <a:off x="8669994" y="87015"/>
            <a:ext cx="33603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of Smart System</a:t>
            </a:r>
          </a:p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Pet Fish Management</a:t>
            </a:r>
            <a:endParaRPr lang="ko-KR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F9C998A-4C59-42CC-9709-FD5093AC9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08" y="798918"/>
            <a:ext cx="6996645" cy="56864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1D2FFF-8483-410F-85EB-31D33D856F65}"/>
              </a:ext>
            </a:extLst>
          </p:cNvPr>
          <p:cNvSpPr txBox="1"/>
          <p:nvPr/>
        </p:nvSpPr>
        <p:spPr>
          <a:xfrm>
            <a:off x="7900916" y="2828835"/>
            <a:ext cx="3988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</a:rPr>
              <a:t>Shadow update</a:t>
            </a:r>
          </a:p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</a:rPr>
              <a:t>Topic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621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5FD709-F31F-41FD-808A-C66AF44852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1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DD4DD0-4BF3-472B-AAC8-8BAFDAF693BB}"/>
              </a:ext>
            </a:extLst>
          </p:cNvPr>
          <p:cNvSpPr txBox="1"/>
          <p:nvPr/>
        </p:nvSpPr>
        <p:spPr>
          <a:xfrm>
            <a:off x="8669994" y="87015"/>
            <a:ext cx="33603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of Smart System</a:t>
            </a:r>
          </a:p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Pet Fish Management</a:t>
            </a:r>
            <a:endParaRPr lang="ko-KR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05468E-BE15-41E3-B988-607DD0E908E0}"/>
              </a:ext>
            </a:extLst>
          </p:cNvPr>
          <p:cNvSpPr txBox="1"/>
          <p:nvPr/>
        </p:nvSpPr>
        <p:spPr>
          <a:xfrm>
            <a:off x="4703843" y="4498758"/>
            <a:ext cx="278431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Sensor</a:t>
            </a:r>
            <a:endParaRPr lang="ko-KR" altLang="en-US" sz="4000" b="1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7" name="Oval 21">
            <a:extLst>
              <a:ext uri="{FF2B5EF4-FFF2-40B4-BE49-F238E27FC236}">
                <a16:creationId xmlns:a16="http://schemas.microsoft.com/office/drawing/2014/main" id="{6D9C32E3-835C-4EF6-BFEA-0658840572A1}"/>
              </a:ext>
            </a:extLst>
          </p:cNvPr>
          <p:cNvSpPr>
            <a:spLocks noChangeAspect="1"/>
          </p:cNvSpPr>
          <p:nvPr/>
        </p:nvSpPr>
        <p:spPr>
          <a:xfrm>
            <a:off x="5066399" y="1651356"/>
            <a:ext cx="2059197" cy="207639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541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ABD4DCE-FF87-436B-8AC6-3CF66F53A3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1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 Placeholder 1">
            <a:extLst>
              <a:ext uri="{FF2B5EF4-FFF2-40B4-BE49-F238E27FC236}">
                <a16:creationId xmlns:a16="http://schemas.microsoft.com/office/drawing/2014/main" id="{9A412509-F817-48F8-9023-148EA22381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IoT Background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0" name="Text Placeholder 2">
            <a:extLst>
              <a:ext uri="{FF2B5EF4-FFF2-40B4-BE49-F238E27FC236}">
                <a16:creationId xmlns:a16="http://schemas.microsoft.com/office/drawing/2014/main" id="{119FB222-9114-46E0-AAAE-CED452B541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932723"/>
            <a:ext cx="12192000" cy="384043"/>
          </a:xfrm>
        </p:spPr>
        <p:txBody>
          <a:bodyPr/>
          <a:lstStyle/>
          <a:p>
            <a:pPr lvl="0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Recent Trends in the IoT System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E89622D-5C1F-4800-A915-12F5BA825FB3}"/>
              </a:ext>
            </a:extLst>
          </p:cNvPr>
          <p:cNvSpPr txBox="1"/>
          <p:nvPr/>
        </p:nvSpPr>
        <p:spPr>
          <a:xfrm>
            <a:off x="8669994" y="87015"/>
            <a:ext cx="33603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of Smart System</a:t>
            </a:r>
          </a:p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Pet Fish Management</a:t>
            </a:r>
            <a:endParaRPr lang="ko-KR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61B8D1-CE0F-4605-97FB-A01894494B5B}"/>
              </a:ext>
            </a:extLst>
          </p:cNvPr>
          <p:cNvSpPr txBox="1"/>
          <p:nvPr/>
        </p:nvSpPr>
        <p:spPr>
          <a:xfrm>
            <a:off x="3045656" y="2038149"/>
            <a:ext cx="238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But,</a:t>
            </a:r>
            <a:endParaRPr lang="ko-KR" altLang="en-US" sz="48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FDBB1C-41D0-4313-AE2A-CB4ADFF70E29}"/>
              </a:ext>
            </a:extLst>
          </p:cNvPr>
          <p:cNvSpPr txBox="1"/>
          <p:nvPr/>
        </p:nvSpPr>
        <p:spPr>
          <a:xfrm>
            <a:off x="4718203" y="2716924"/>
            <a:ext cx="51479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실제 사용률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4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26%</a:t>
            </a:r>
            <a:endParaRPr lang="ko-KR" altLang="en-US" sz="4000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622FA6-5C37-4A57-BFF2-4C82FE0D8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006" y="4421528"/>
            <a:ext cx="8402223" cy="13527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449D4A-A002-4AD6-8B19-5773A0FD2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628" y="5189614"/>
            <a:ext cx="7182852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71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5FD709-F31F-41FD-808A-C66AF44852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1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DD4DD0-4BF3-472B-AAC8-8BAFDAF693BB}"/>
              </a:ext>
            </a:extLst>
          </p:cNvPr>
          <p:cNvSpPr txBox="1"/>
          <p:nvPr/>
        </p:nvSpPr>
        <p:spPr>
          <a:xfrm>
            <a:off x="8669994" y="87015"/>
            <a:ext cx="33603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of Smart System</a:t>
            </a:r>
          </a:p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Pet Fish Management</a:t>
            </a:r>
            <a:endParaRPr lang="ko-KR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016CAF-9D05-4737-A618-C8964D23858A}"/>
              </a:ext>
            </a:extLst>
          </p:cNvPr>
          <p:cNvSpPr txBox="1"/>
          <p:nvPr/>
        </p:nvSpPr>
        <p:spPr>
          <a:xfrm>
            <a:off x="5066444" y="1954343"/>
            <a:ext cx="583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WEMOS D1R2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E363F3-3826-4CB6-8EB5-85EC5270A0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831" y="1405663"/>
            <a:ext cx="4644533" cy="45030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841D53-2B1B-42F5-96AD-81515AD492C6}"/>
              </a:ext>
            </a:extLst>
          </p:cNvPr>
          <p:cNvSpPr txBox="1"/>
          <p:nvPr/>
        </p:nvSpPr>
        <p:spPr>
          <a:xfrm>
            <a:off x="6333788" y="3149342"/>
            <a:ext cx="48322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Arduino UNO + WIFI module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Analogue Multi Channel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저렴하고 모듈화 가능</a:t>
            </a:r>
            <a:endParaRPr lang="en-US" altLang="ko-KR" sz="2000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WIFI libraries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작업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00962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5FD709-F31F-41FD-808A-C66AF44852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1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DD4DD0-4BF3-472B-AAC8-8BAFDAF693BB}"/>
              </a:ext>
            </a:extLst>
          </p:cNvPr>
          <p:cNvSpPr txBox="1"/>
          <p:nvPr/>
        </p:nvSpPr>
        <p:spPr>
          <a:xfrm>
            <a:off x="8669994" y="87015"/>
            <a:ext cx="33603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of Smart System</a:t>
            </a:r>
          </a:p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Pet Fish Management</a:t>
            </a:r>
            <a:endParaRPr lang="ko-KR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016CAF-9D05-4737-A618-C8964D23858A}"/>
              </a:ext>
            </a:extLst>
          </p:cNvPr>
          <p:cNvSpPr txBox="1"/>
          <p:nvPr/>
        </p:nvSpPr>
        <p:spPr>
          <a:xfrm>
            <a:off x="5157869" y="3319297"/>
            <a:ext cx="583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ARDUINO IDE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E363F3-3826-4CB6-8EB5-85EC5270A0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2587" y="1405663"/>
            <a:ext cx="4503020" cy="450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55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5FD709-F31F-41FD-808A-C66AF44852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1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DD4DD0-4BF3-472B-AAC8-8BAFDAF693BB}"/>
              </a:ext>
            </a:extLst>
          </p:cNvPr>
          <p:cNvSpPr txBox="1"/>
          <p:nvPr/>
        </p:nvSpPr>
        <p:spPr>
          <a:xfrm>
            <a:off x="8669994" y="87015"/>
            <a:ext cx="33603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of Smart System</a:t>
            </a:r>
          </a:p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Pet Fish Management</a:t>
            </a:r>
            <a:endParaRPr lang="ko-KR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016CAF-9D05-4737-A618-C8964D23858A}"/>
              </a:ext>
            </a:extLst>
          </p:cNvPr>
          <p:cNvSpPr txBox="1"/>
          <p:nvPr/>
        </p:nvSpPr>
        <p:spPr>
          <a:xfrm>
            <a:off x="5580794" y="2038382"/>
            <a:ext cx="583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Paho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MQTT Library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E363F3-3826-4CB6-8EB5-85EC5270A0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153" y="2361548"/>
            <a:ext cx="4606060" cy="20106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841D53-2B1B-42F5-96AD-81515AD492C6}"/>
              </a:ext>
            </a:extLst>
          </p:cNvPr>
          <p:cNvSpPr txBox="1"/>
          <p:nvPr/>
        </p:nvSpPr>
        <p:spPr>
          <a:xfrm>
            <a:off x="6333788" y="3149342"/>
            <a:ext cx="48322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Support Arduino D1R2 and AWS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Open source library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Support Arduino IDE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MQTT 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통신을 지원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8E5F35-FA33-4DEF-A86A-AFDF9D1C7AEA}"/>
              </a:ext>
            </a:extLst>
          </p:cNvPr>
          <p:cNvSpPr txBox="1"/>
          <p:nvPr/>
        </p:nvSpPr>
        <p:spPr>
          <a:xfrm>
            <a:off x="1841820" y="5265280"/>
            <a:ext cx="8051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</a:rPr>
              <a:t>AWS official library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</a:rPr>
              <a:t>는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</a:rPr>
              <a:t> Uno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</a:rPr>
              <a:t>계열의 기기만 지원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</a:rPr>
              <a:t>!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349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B86669C-DDA9-4620-B08D-E15A981E79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1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 Placeholder 13"/>
          <p:cNvSpPr txBox="1">
            <a:spLocks/>
          </p:cNvSpPr>
          <p:nvPr/>
        </p:nvSpPr>
        <p:spPr>
          <a:xfrm>
            <a:off x="569787" y="3545616"/>
            <a:ext cx="4416491" cy="68275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Arduino Sensor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9136537" y="1140133"/>
            <a:ext cx="2304256" cy="1576545"/>
            <a:chOff x="803640" y="3309241"/>
            <a:chExt cx="2059657" cy="1182409"/>
          </a:xfrm>
        </p:grpSpPr>
        <p:sp>
          <p:nvSpPr>
            <p:cNvPr id="15" name="TextBox 14"/>
            <p:cNvSpPr txBox="1"/>
            <p:nvPr/>
          </p:nvSpPr>
          <p:spPr>
            <a:xfrm>
              <a:off x="803640" y="3683736"/>
              <a:ext cx="2059657" cy="80791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sz="1600" dirty="0">
                  <a:solidFill>
                    <a:schemeClr val="accent1">
                      <a:lumMod val="50000"/>
                    </a:schemeClr>
                  </a:solidFill>
                  <a:cs typeface="Arial" pitchFamily="34" charset="0"/>
                </a:rPr>
                <a:t>Temperature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>
                  <a:solidFill>
                    <a:schemeClr val="accent1">
                      <a:lumMod val="50000"/>
                    </a:schemeClr>
                  </a:solidFill>
                  <a:cs typeface="Arial" pitchFamily="34" charset="0"/>
                </a:rPr>
                <a:t>Water level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>
                  <a:solidFill>
                    <a:schemeClr val="accent1">
                      <a:lumMod val="50000"/>
                    </a:schemeClr>
                  </a:solidFill>
                  <a:cs typeface="Arial" pitchFamily="34" charset="0"/>
                </a:rPr>
                <a:t>PH Checker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600" dirty="0">
                  <a:solidFill>
                    <a:schemeClr val="accent1">
                      <a:lumMod val="50000"/>
                    </a:schemeClr>
                  </a:solidFill>
                  <a:cs typeface="Arial" pitchFamily="34" charset="0"/>
                </a:rPr>
                <a:t>Motor for Feeding</a:t>
              </a:r>
              <a:endParaRPr lang="ko-KR" altLang="en-US" sz="1600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3640" y="3309241"/>
              <a:ext cx="2059657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accent1">
                      <a:lumMod val="50000"/>
                    </a:schemeClr>
                  </a:solidFill>
                  <a:cs typeface="Arial" pitchFamily="34" charset="0"/>
                </a:rPr>
                <a:t>&lt; Modules &gt;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E9D5A7F3-E999-4A6C-A9F1-00D767EB1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45616"/>
            <a:ext cx="5543550" cy="2702784"/>
          </a:xfrm>
          <a:prstGeom prst="rect">
            <a:avLst/>
          </a:prstGeom>
        </p:spPr>
      </p:pic>
      <p:pic>
        <p:nvPicPr>
          <p:cNvPr id="19" name="그림 18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D2F34254-865E-4543-872A-DBF0B9A9D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87" y="609600"/>
            <a:ext cx="5354763" cy="2702784"/>
          </a:xfrm>
          <a:prstGeom prst="rect">
            <a:avLst/>
          </a:prstGeom>
        </p:spPr>
      </p:pic>
      <p:pic>
        <p:nvPicPr>
          <p:cNvPr id="21" name="그림 20" descr="테이블, 실내, 물품, 앉아있는이(가) 표시된 사진&#10;&#10;자동 생성된 설명">
            <a:extLst>
              <a:ext uri="{FF2B5EF4-FFF2-40B4-BE49-F238E27FC236}">
                <a16:creationId xmlns:a16="http://schemas.microsoft.com/office/drawing/2014/main" id="{381A9D0A-6E80-44BC-83DC-5B53125DD9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45384"/>
            <a:ext cx="2706813" cy="2667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F1BEF94-B86D-4B60-B7A2-A33A105D6B91}"/>
              </a:ext>
            </a:extLst>
          </p:cNvPr>
          <p:cNvSpPr txBox="1"/>
          <p:nvPr/>
        </p:nvSpPr>
        <p:spPr>
          <a:xfrm>
            <a:off x="569787" y="4092273"/>
            <a:ext cx="48322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각 모듈에 센서 하나씩 연결하여 모듈화</a:t>
            </a:r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AWS cloud server using PAHO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각 센서 모듈에 각각의 고유한 토픽 할당</a:t>
            </a:r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일반 센서 측정치는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10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초마다 업데이트</a:t>
            </a:r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모터는 마지막 급여시간으로부터 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시간 후에 </a:t>
            </a:r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</a:rPr>
              <a:t>피딩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예외로 사용자 </a:t>
            </a:r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</a:rPr>
              <a:t>요청시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</a:rPr>
              <a:t>피딩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각각의 모듈은 해당 토픽을 이용해서 메시지를 브로드 </a:t>
            </a:r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</a:rPr>
              <a:t>캐스트함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.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549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5FD709-F31F-41FD-808A-C66AF44852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1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DD4DD0-4BF3-472B-AAC8-8BAFDAF693BB}"/>
              </a:ext>
            </a:extLst>
          </p:cNvPr>
          <p:cNvSpPr txBox="1"/>
          <p:nvPr/>
        </p:nvSpPr>
        <p:spPr>
          <a:xfrm>
            <a:off x="8669994" y="87015"/>
            <a:ext cx="33603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of Smart System</a:t>
            </a:r>
          </a:p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Pet Fish Management</a:t>
            </a:r>
            <a:endParaRPr lang="ko-KR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CCF82D47-CEB9-4835-8FF9-2A8945ED0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3" y="1390669"/>
            <a:ext cx="5633225" cy="474777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CF44006-53CE-49DD-8783-5280F1051712}"/>
              </a:ext>
            </a:extLst>
          </p:cNvPr>
          <p:cNvSpPr/>
          <p:nvPr/>
        </p:nvSpPr>
        <p:spPr>
          <a:xfrm>
            <a:off x="749919" y="2226349"/>
            <a:ext cx="926482" cy="4683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600F8E-D913-46E2-83E5-46B3331028A5}"/>
              </a:ext>
            </a:extLst>
          </p:cNvPr>
          <p:cNvSpPr/>
          <p:nvPr/>
        </p:nvSpPr>
        <p:spPr>
          <a:xfrm>
            <a:off x="705393" y="3617018"/>
            <a:ext cx="971007" cy="4683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321CBF6-DD18-47C1-AB5D-FF1A99FAB7FB}"/>
              </a:ext>
            </a:extLst>
          </p:cNvPr>
          <p:cNvSpPr/>
          <p:nvPr/>
        </p:nvSpPr>
        <p:spPr>
          <a:xfrm>
            <a:off x="705393" y="4944800"/>
            <a:ext cx="971007" cy="4683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F6C823-672C-414F-844D-4FB6FADD43F2}"/>
              </a:ext>
            </a:extLst>
          </p:cNvPr>
          <p:cNvSpPr txBox="1"/>
          <p:nvPr/>
        </p:nvSpPr>
        <p:spPr>
          <a:xfrm>
            <a:off x="7288726" y="3293852"/>
            <a:ext cx="3953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</a:rPr>
              <a:t>Certification Key 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440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5FD709-F31F-41FD-808A-C66AF44852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1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DD4DD0-4BF3-472B-AAC8-8BAFDAF693BB}"/>
              </a:ext>
            </a:extLst>
          </p:cNvPr>
          <p:cNvSpPr txBox="1"/>
          <p:nvPr/>
        </p:nvSpPr>
        <p:spPr>
          <a:xfrm>
            <a:off x="8669994" y="87015"/>
            <a:ext cx="33603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of Smart System</a:t>
            </a:r>
          </a:p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Pet Fish Management</a:t>
            </a:r>
            <a:endParaRPr lang="ko-KR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382BDCD-AFE5-4428-A2DE-86E112043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58" y="1013027"/>
            <a:ext cx="6633183" cy="72292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0684AF-A641-4106-95BE-3C4B488EC925}"/>
              </a:ext>
            </a:extLst>
          </p:cNvPr>
          <p:cNvSpPr txBox="1"/>
          <p:nvPr/>
        </p:nvSpPr>
        <p:spPr>
          <a:xfrm>
            <a:off x="7787487" y="3380174"/>
            <a:ext cx="3953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</a:rPr>
              <a:t>Arduino monitor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628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5FD709-F31F-41FD-808A-C66AF44852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1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DD4DD0-4BF3-472B-AAC8-8BAFDAF693BB}"/>
              </a:ext>
            </a:extLst>
          </p:cNvPr>
          <p:cNvSpPr txBox="1"/>
          <p:nvPr/>
        </p:nvSpPr>
        <p:spPr>
          <a:xfrm>
            <a:off x="8669994" y="87015"/>
            <a:ext cx="33603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of Smart System</a:t>
            </a:r>
          </a:p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Pet Fish Management</a:t>
            </a:r>
            <a:endParaRPr lang="ko-KR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 descr="테이블, 플레이트, 하얀색, 컴퓨터이(가) 표시된 사진&#10;&#10;자동 생성된 설명">
            <a:extLst>
              <a:ext uri="{FF2B5EF4-FFF2-40B4-BE49-F238E27FC236}">
                <a16:creationId xmlns:a16="http://schemas.microsoft.com/office/drawing/2014/main" id="{F782545B-7F6A-4760-BCA2-C922749ED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84" y="848819"/>
            <a:ext cx="7448812" cy="55866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6DF10D-74C6-4091-ACB1-E841BF01789E}"/>
              </a:ext>
            </a:extLst>
          </p:cNvPr>
          <p:cNvSpPr txBox="1"/>
          <p:nvPr/>
        </p:nvSpPr>
        <p:spPr>
          <a:xfrm>
            <a:off x="8407053" y="3105834"/>
            <a:ext cx="3953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</a:rPr>
              <a:t>Components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508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5FD709-F31F-41FD-808A-C66AF44852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1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DD4DD0-4BF3-472B-AAC8-8BAFDAF693BB}"/>
              </a:ext>
            </a:extLst>
          </p:cNvPr>
          <p:cNvSpPr txBox="1"/>
          <p:nvPr/>
        </p:nvSpPr>
        <p:spPr>
          <a:xfrm>
            <a:off x="8669994" y="87015"/>
            <a:ext cx="33603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of Smart System</a:t>
            </a:r>
          </a:p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Pet Fish Management</a:t>
            </a:r>
            <a:endParaRPr lang="ko-KR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BDA58E-9B66-424D-BDEE-6FBEF48BA62F}"/>
              </a:ext>
            </a:extLst>
          </p:cNvPr>
          <p:cNvSpPr txBox="1"/>
          <p:nvPr/>
        </p:nvSpPr>
        <p:spPr>
          <a:xfrm>
            <a:off x="6133172" y="3183893"/>
            <a:ext cx="583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Feeding Motor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 descr="실내, 하얀색, 앉아있는, 작은이(가) 표시된 사진&#10;&#10;자동 생성된 설명">
            <a:extLst>
              <a:ext uri="{FF2B5EF4-FFF2-40B4-BE49-F238E27FC236}">
                <a16:creationId xmlns:a16="http://schemas.microsoft.com/office/drawing/2014/main" id="{CAFB3A74-C13C-4F0E-A041-9F2747725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29" y="1918009"/>
            <a:ext cx="5625938" cy="31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0793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5FD709-F31F-41FD-808A-C66AF44852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1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DD4DD0-4BF3-472B-AAC8-8BAFDAF693BB}"/>
              </a:ext>
            </a:extLst>
          </p:cNvPr>
          <p:cNvSpPr txBox="1"/>
          <p:nvPr/>
        </p:nvSpPr>
        <p:spPr>
          <a:xfrm>
            <a:off x="8669994" y="87015"/>
            <a:ext cx="33603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of Smart System</a:t>
            </a:r>
          </a:p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Pet Fish Management</a:t>
            </a:r>
            <a:endParaRPr lang="ko-KR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B21ECDB-BBE3-4B1A-9E34-1AFCDC01F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22" y="1477536"/>
            <a:ext cx="5471532" cy="41036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4BEA2AD-A861-4F69-8442-BE12DDF45160}"/>
              </a:ext>
            </a:extLst>
          </p:cNvPr>
          <p:cNvSpPr txBox="1"/>
          <p:nvPr/>
        </p:nvSpPr>
        <p:spPr>
          <a:xfrm>
            <a:off x="6133172" y="3183893"/>
            <a:ext cx="583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 Kit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35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5FD709-F31F-41FD-808A-C66AF44852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1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DD4DD0-4BF3-472B-AAC8-8BAFDAF693BB}"/>
              </a:ext>
            </a:extLst>
          </p:cNvPr>
          <p:cNvSpPr txBox="1"/>
          <p:nvPr/>
        </p:nvSpPr>
        <p:spPr>
          <a:xfrm>
            <a:off x="8669994" y="87015"/>
            <a:ext cx="33603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of Smart System</a:t>
            </a:r>
          </a:p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Pet Fish Management</a:t>
            </a:r>
            <a:endParaRPr lang="ko-KR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05468E-BE15-41E3-B988-607DD0E908E0}"/>
              </a:ext>
            </a:extLst>
          </p:cNvPr>
          <p:cNvSpPr txBox="1"/>
          <p:nvPr/>
        </p:nvSpPr>
        <p:spPr>
          <a:xfrm>
            <a:off x="4523618" y="4441608"/>
            <a:ext cx="314475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Application</a:t>
            </a:r>
            <a:endParaRPr lang="ko-KR" altLang="en-US" sz="4000" b="1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D7B4035-6CE6-4FE6-B4C6-CCF3E38488C6}"/>
              </a:ext>
            </a:extLst>
          </p:cNvPr>
          <p:cNvSpPr/>
          <p:nvPr/>
        </p:nvSpPr>
        <p:spPr>
          <a:xfrm>
            <a:off x="5551373" y="1904887"/>
            <a:ext cx="1089249" cy="1885029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FFCE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291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4BCA7B-DADA-4AF5-B504-376C321FAE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1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 Placeholder 1">
            <a:extLst>
              <a:ext uri="{FF2B5EF4-FFF2-40B4-BE49-F238E27FC236}">
                <a16:creationId xmlns:a16="http://schemas.microsoft.com/office/drawing/2014/main" id="{9A412509-F817-48F8-9023-148EA22381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64638"/>
            <a:ext cx="12192000" cy="768085"/>
          </a:xfrm>
        </p:spPr>
        <p:txBody>
          <a:bodyPr/>
          <a:lstStyle/>
          <a:p>
            <a:r>
              <a:rPr lang="en-US" altLang="ko-KR" dirty="0">
                <a:solidFill>
                  <a:srgbClr val="494949"/>
                </a:solidFill>
              </a:rPr>
              <a:t>IoT Background</a:t>
            </a:r>
            <a:endParaRPr lang="ko-KR" altLang="en-US" dirty="0">
              <a:solidFill>
                <a:srgbClr val="494949"/>
              </a:solidFill>
            </a:endParaRPr>
          </a:p>
        </p:txBody>
      </p:sp>
      <p:sp>
        <p:nvSpPr>
          <p:cNvPr id="110" name="Text Placeholder 2">
            <a:extLst>
              <a:ext uri="{FF2B5EF4-FFF2-40B4-BE49-F238E27FC236}">
                <a16:creationId xmlns:a16="http://schemas.microsoft.com/office/drawing/2014/main" id="{119FB222-9114-46E0-AAAE-CED452B541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932723"/>
            <a:ext cx="12192000" cy="384043"/>
          </a:xfrm>
        </p:spPr>
        <p:txBody>
          <a:bodyPr/>
          <a:lstStyle/>
          <a:p>
            <a:pPr lvl="0"/>
            <a:r>
              <a:rPr lang="en-US" altLang="ko-KR" dirty="0">
                <a:solidFill>
                  <a:srgbClr val="494949"/>
                </a:solidFill>
              </a:rPr>
              <a:t>Recent Trends in the IoT System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E89622D-5C1F-4800-A915-12F5BA825FB3}"/>
              </a:ext>
            </a:extLst>
          </p:cNvPr>
          <p:cNvSpPr txBox="1"/>
          <p:nvPr/>
        </p:nvSpPr>
        <p:spPr>
          <a:xfrm>
            <a:off x="8669994" y="87015"/>
            <a:ext cx="33603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of Smart System</a:t>
            </a:r>
          </a:p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Pet Fish Management</a:t>
            </a:r>
            <a:endParaRPr lang="ko-KR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61B8D1-CE0F-4605-97FB-A01894494B5B}"/>
              </a:ext>
            </a:extLst>
          </p:cNvPr>
          <p:cNvSpPr txBox="1"/>
          <p:nvPr/>
        </p:nvSpPr>
        <p:spPr>
          <a:xfrm>
            <a:off x="5342353" y="1626901"/>
            <a:ext cx="1507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49494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Why?</a:t>
            </a:r>
            <a:endParaRPr lang="ko-KR" altLang="en-US" sz="3600" dirty="0">
              <a:solidFill>
                <a:srgbClr val="4949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FDBB1C-41D0-4313-AE2A-CB4ADFF70E29}"/>
              </a:ext>
            </a:extLst>
          </p:cNvPr>
          <p:cNvSpPr txBox="1"/>
          <p:nvPr/>
        </p:nvSpPr>
        <p:spPr>
          <a:xfrm>
            <a:off x="1633912" y="2407225"/>
            <a:ext cx="2861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SIDE</a:t>
            </a:r>
            <a:endParaRPr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85553-3646-439E-98A0-2652DE5964B8}"/>
              </a:ext>
            </a:extLst>
          </p:cNvPr>
          <p:cNvSpPr txBox="1"/>
          <p:nvPr/>
        </p:nvSpPr>
        <p:spPr>
          <a:xfrm>
            <a:off x="7909636" y="2407225"/>
            <a:ext cx="2648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COMPANY SIDE</a:t>
            </a:r>
            <a:endParaRPr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72C839-482F-403E-BA7C-85BB31EAEC67}"/>
              </a:ext>
            </a:extLst>
          </p:cNvPr>
          <p:cNvSpPr txBox="1"/>
          <p:nvPr/>
        </p:nvSpPr>
        <p:spPr>
          <a:xfrm>
            <a:off x="1844584" y="3378979"/>
            <a:ext cx="2440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9494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높은 제품 가격대</a:t>
            </a:r>
            <a:endParaRPr lang="ko-KR" altLang="en-US" sz="2000" b="1" dirty="0">
              <a:solidFill>
                <a:srgbClr val="494949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F28190-0305-46CF-808E-5AC1209A5EF8}"/>
              </a:ext>
            </a:extLst>
          </p:cNvPr>
          <p:cNvSpPr txBox="1"/>
          <p:nvPr/>
        </p:nvSpPr>
        <p:spPr>
          <a:xfrm>
            <a:off x="1633912" y="4497593"/>
            <a:ext cx="2861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rgbClr val="49494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서비스 제공이 제한적</a:t>
            </a:r>
            <a:endParaRPr lang="ko-KR" altLang="en-US" sz="2000" b="1" dirty="0">
              <a:solidFill>
                <a:srgbClr val="49494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96A429-AEF5-4D2B-86B5-644E94515568}"/>
              </a:ext>
            </a:extLst>
          </p:cNvPr>
          <p:cNvSpPr txBox="1"/>
          <p:nvPr/>
        </p:nvSpPr>
        <p:spPr>
          <a:xfrm>
            <a:off x="7666639" y="3354337"/>
            <a:ext cx="3508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9494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자사의 플랫폼 기기만 호환</a:t>
            </a:r>
            <a:endParaRPr lang="ko-KR" altLang="en-US" sz="2000" b="1" dirty="0">
              <a:solidFill>
                <a:srgbClr val="494949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2539F3-9B84-4118-B482-90278EAFF15D}"/>
              </a:ext>
            </a:extLst>
          </p:cNvPr>
          <p:cNvSpPr txBox="1"/>
          <p:nvPr/>
        </p:nvSpPr>
        <p:spPr>
          <a:xfrm>
            <a:off x="7487538" y="4481552"/>
            <a:ext cx="4704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rgbClr val="49494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복합적 서비스 제공이 어려움</a:t>
            </a:r>
            <a:endParaRPr lang="ko-KR" altLang="en-US" sz="2000" b="1" dirty="0">
              <a:solidFill>
                <a:srgbClr val="4949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3577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5FD709-F31F-41FD-808A-C66AF44852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1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DD4DD0-4BF3-472B-AAC8-8BAFDAF693BB}"/>
              </a:ext>
            </a:extLst>
          </p:cNvPr>
          <p:cNvSpPr txBox="1"/>
          <p:nvPr/>
        </p:nvSpPr>
        <p:spPr>
          <a:xfrm>
            <a:off x="8669994" y="87015"/>
            <a:ext cx="33603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of Smart System</a:t>
            </a:r>
          </a:p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Pet Fish Management</a:t>
            </a:r>
            <a:endParaRPr lang="ko-KR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016CAF-9D05-4737-A618-C8964D23858A}"/>
              </a:ext>
            </a:extLst>
          </p:cNvPr>
          <p:cNvSpPr txBox="1"/>
          <p:nvPr/>
        </p:nvSpPr>
        <p:spPr>
          <a:xfrm>
            <a:off x="5459469" y="3334007"/>
            <a:ext cx="583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 Studio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E363F3-3826-4CB6-8EB5-85EC5270A0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831" y="2712132"/>
            <a:ext cx="4644533" cy="189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616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5FD709-F31F-41FD-808A-C66AF44852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1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DD4DD0-4BF3-472B-AAC8-8BAFDAF693BB}"/>
              </a:ext>
            </a:extLst>
          </p:cNvPr>
          <p:cNvSpPr txBox="1"/>
          <p:nvPr/>
        </p:nvSpPr>
        <p:spPr>
          <a:xfrm>
            <a:off x="8669994" y="87015"/>
            <a:ext cx="33603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of Smart System</a:t>
            </a:r>
          </a:p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Pet Fish Management</a:t>
            </a:r>
            <a:endParaRPr lang="ko-KR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016CAF-9D05-4737-A618-C8964D23858A}"/>
              </a:ext>
            </a:extLst>
          </p:cNvPr>
          <p:cNvSpPr txBox="1"/>
          <p:nvPr/>
        </p:nvSpPr>
        <p:spPr>
          <a:xfrm>
            <a:off x="5754222" y="2286257"/>
            <a:ext cx="583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 AWS Library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E363F3-3826-4CB6-8EB5-85EC5270A0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2470" y="2051818"/>
            <a:ext cx="4139071" cy="27543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7C7357-19AA-4494-B34B-AE2FAEE7B3DA}"/>
              </a:ext>
            </a:extLst>
          </p:cNvPr>
          <p:cNvSpPr txBox="1"/>
          <p:nvPr/>
        </p:nvSpPr>
        <p:spPr>
          <a:xfrm>
            <a:off x="6253890" y="3371799"/>
            <a:ext cx="4832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MQTT libraries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Pool ID certification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19815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5FD709-F31F-41FD-808A-C66AF44852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1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DD4DD0-4BF3-472B-AAC8-8BAFDAF693BB}"/>
              </a:ext>
            </a:extLst>
          </p:cNvPr>
          <p:cNvSpPr txBox="1"/>
          <p:nvPr/>
        </p:nvSpPr>
        <p:spPr>
          <a:xfrm>
            <a:off x="8669994" y="87015"/>
            <a:ext cx="33603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of Smart System</a:t>
            </a:r>
          </a:p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Pet Fish Management</a:t>
            </a:r>
            <a:endParaRPr lang="ko-KR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016CAF-9D05-4737-A618-C8964D23858A}"/>
              </a:ext>
            </a:extLst>
          </p:cNvPr>
          <p:cNvSpPr txBox="1"/>
          <p:nvPr/>
        </p:nvSpPr>
        <p:spPr>
          <a:xfrm>
            <a:off x="4363572" y="3105834"/>
            <a:ext cx="583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FireBase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E363F3-3826-4CB6-8EB5-85EC5270A0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5763" y="2051818"/>
            <a:ext cx="3672485" cy="275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82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483BB26-B137-4234-A199-CAE067E92F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1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 Placeholder 13"/>
          <p:cNvSpPr txBox="1">
            <a:spLocks/>
          </p:cNvSpPr>
          <p:nvPr/>
        </p:nvSpPr>
        <p:spPr>
          <a:xfrm>
            <a:off x="569786" y="3662734"/>
            <a:ext cx="4416491" cy="68275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/>
                <a:cs typeface="Arial" pitchFamily="34" charset="0"/>
              </a:rPr>
              <a:t>Application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2F34254-865E-4543-872A-DBF0B9A9D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9786" y="609600"/>
            <a:ext cx="5405141" cy="293601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F1BEF94-B86D-4B60-B7A2-A33A105D6B91}"/>
              </a:ext>
            </a:extLst>
          </p:cNvPr>
          <p:cNvSpPr txBox="1"/>
          <p:nvPr/>
        </p:nvSpPr>
        <p:spPr>
          <a:xfrm>
            <a:off x="569787" y="4345491"/>
            <a:ext cx="48322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Using AWS Library publish, subscribe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Pool ID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를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사용하여 기기 등록 후 사용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/>
            </a:endParaRPr>
          </a:p>
          <a:p>
            <a:pPr marL="285750" lvl="0" indent="-285750">
              <a:buFontTx/>
              <a:buChar char="-"/>
              <a:defRPr/>
            </a:pP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실시간 센서 데이터 수신</a:t>
            </a:r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lvl="0" indent="-285750">
              <a:buFontTx/>
              <a:buChar char="-"/>
              <a:defRPr/>
            </a:pP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측정값에 따른 가이드 메시지</a:t>
            </a:r>
            <a:endParaRPr lang="en-US" altLang="ko-KR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  <a:p>
            <a:pPr marL="285750" lvl="0" indent="-285750">
              <a:buFontTx/>
              <a:buChar char="-"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/>
                <a:cs typeface="+mn-cs"/>
              </a:rPr>
              <a:t>먹이 급여 관련 시간정보 제공 및 급여버튼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285750" lvl="0" indent="-285750">
              <a:buFontTx/>
              <a:buChar char="-"/>
              <a:defRPr/>
            </a:pP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이전 측정값 확인을 위한 그래프 제공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FA22D23-B51A-4154-8682-0E48701D3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42986736">
            <a:extLst>
              <a:ext uri="{FF2B5EF4-FFF2-40B4-BE49-F238E27FC236}">
                <a16:creationId xmlns:a16="http://schemas.microsoft.com/office/drawing/2014/main" id="{4CCAC3C5-5CA2-4C66-BBC9-DCDBDF76C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609601"/>
            <a:ext cx="2360099" cy="393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F7A57543-1AF3-4FA4-ADAF-12DCFA1409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140553912">
            <a:extLst>
              <a:ext uri="{FF2B5EF4-FFF2-40B4-BE49-F238E27FC236}">
                <a16:creationId xmlns:a16="http://schemas.microsoft.com/office/drawing/2014/main" id="{819E7EE4-A45F-4F0B-9681-98A80938B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77172" y="609600"/>
            <a:ext cx="3252878" cy="579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751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5FD709-F31F-41FD-808A-C66AF44852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1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DD4DD0-4BF3-472B-AAC8-8BAFDAF693BB}"/>
              </a:ext>
            </a:extLst>
          </p:cNvPr>
          <p:cNvSpPr txBox="1"/>
          <p:nvPr/>
        </p:nvSpPr>
        <p:spPr>
          <a:xfrm>
            <a:off x="8669994" y="87015"/>
            <a:ext cx="33603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of Smart System</a:t>
            </a:r>
          </a:p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Pet Fish Management</a:t>
            </a:r>
            <a:endParaRPr lang="ko-KR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7D44BA-E64C-4D07-B561-1942C23C2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511" y="666293"/>
            <a:ext cx="6863178" cy="59516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2A48D1-F2DA-4EF8-A453-81FABD731F7C}"/>
              </a:ext>
            </a:extLst>
          </p:cNvPr>
          <p:cNvSpPr txBox="1"/>
          <p:nvPr/>
        </p:nvSpPr>
        <p:spPr>
          <a:xfrm>
            <a:off x="8077200" y="3105834"/>
            <a:ext cx="3953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</a:rPr>
              <a:t>Topic Subscribe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5035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5FD709-F31F-41FD-808A-C66AF44852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1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DD4DD0-4BF3-472B-AAC8-8BAFDAF693BB}"/>
              </a:ext>
            </a:extLst>
          </p:cNvPr>
          <p:cNvSpPr txBox="1"/>
          <p:nvPr/>
        </p:nvSpPr>
        <p:spPr>
          <a:xfrm>
            <a:off x="8669994" y="87015"/>
            <a:ext cx="33603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of Smart System</a:t>
            </a:r>
          </a:p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Pet Fish Management</a:t>
            </a:r>
            <a:endParaRPr lang="ko-KR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7D44BA-E64C-4D07-B561-1942C23C2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1761" y="2193231"/>
            <a:ext cx="6863178" cy="2897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75DAF0-3D6B-4FD8-86BC-ECCD93314D51}"/>
              </a:ext>
            </a:extLst>
          </p:cNvPr>
          <p:cNvSpPr txBox="1"/>
          <p:nvPr/>
        </p:nvSpPr>
        <p:spPr>
          <a:xfrm>
            <a:off x="7886700" y="3105834"/>
            <a:ext cx="3953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</a:rPr>
              <a:t>Message publish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0716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5FD709-F31F-41FD-808A-C66AF44852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1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DD4DD0-4BF3-472B-AAC8-8BAFDAF693BB}"/>
              </a:ext>
            </a:extLst>
          </p:cNvPr>
          <p:cNvSpPr txBox="1"/>
          <p:nvPr/>
        </p:nvSpPr>
        <p:spPr>
          <a:xfrm>
            <a:off x="8669994" y="87015"/>
            <a:ext cx="33603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of Smart System</a:t>
            </a:r>
          </a:p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Pet Fish Management</a:t>
            </a:r>
            <a:endParaRPr lang="ko-KR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7D44BA-E64C-4D07-B561-1942C23C2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301" y="1694075"/>
            <a:ext cx="3896098" cy="38960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E07108-73D7-470C-823E-0F69FFF3226C}"/>
              </a:ext>
            </a:extLst>
          </p:cNvPr>
          <p:cNvSpPr txBox="1"/>
          <p:nvPr/>
        </p:nvSpPr>
        <p:spPr>
          <a:xfrm>
            <a:off x="5083915" y="2828835"/>
            <a:ext cx="58888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</a:rPr>
              <a:t>Certificate of qualification</a:t>
            </a:r>
          </a:p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</a:rPr>
              <a:t>Pool ID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656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681648" y="246183"/>
            <a:ext cx="3574290" cy="1014209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</a:t>
            </a:r>
            <a:r>
              <a:rPr lang="en-US" sz="4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  <a:endParaRPr lang="en-US" sz="4000" i="1" strike="noStrike" spc="-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2000" i="1" spc="-1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설계</a:t>
            </a:r>
            <a:endParaRPr lang="en-US" sz="2000" b="0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266BE99-1174-4197-9235-E3C873C260FD}"/>
              </a:ext>
            </a:extLst>
          </p:cNvPr>
          <p:cNvSpPr/>
          <p:nvPr/>
        </p:nvSpPr>
        <p:spPr>
          <a:xfrm>
            <a:off x="966355" y="3731338"/>
            <a:ext cx="10861963" cy="2552730"/>
          </a:xfrm>
          <a:prstGeom prst="roundRect">
            <a:avLst>
              <a:gd name="adj" fmla="val 637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bg1"/>
                </a:solidFill>
                <a:highlight>
                  <a:srgbClr val="70AD47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highlight>
                  <a:srgbClr val="70AD47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개의 토픽 사용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      $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aws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/thing/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Water_Level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/shadow/update </a:t>
            </a:r>
          </a:p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                  $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aws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/thing/Water 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Temperatare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-Sensor/shadow/update 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                  $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aws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/thing/PH-Sensor/shadow/update 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                  $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aws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/thing/Camera-Sensor/shadow/update</a:t>
            </a:r>
          </a:p>
          <a:p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highlight>
                  <a:srgbClr val="70AD47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센서 </a:t>
            </a:r>
            <a:r>
              <a:rPr lang="ko-KR" altLang="en-US" dirty="0" err="1">
                <a:solidFill>
                  <a:schemeClr val="bg1"/>
                </a:solidFill>
                <a:highlight>
                  <a:srgbClr val="70AD47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메세지</a:t>
            </a:r>
            <a:r>
              <a:rPr lang="ko-KR" altLang="en-US" dirty="0">
                <a:solidFill>
                  <a:schemeClr val="bg1"/>
                </a:solidFill>
                <a:highlight>
                  <a:srgbClr val="70AD47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데이터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:{“state”:{“reported”:{“value”:“?···”}}}</a:t>
            </a:r>
          </a:p>
          <a:p>
            <a:r>
              <a:rPr lang="ko-KR" altLang="en-US" dirty="0" err="1">
                <a:solidFill>
                  <a:schemeClr val="bg1"/>
                </a:solidFill>
                <a:highlight>
                  <a:srgbClr val="70AD47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피딩</a:t>
            </a:r>
            <a:r>
              <a:rPr lang="ko-KR" altLang="en-US" dirty="0">
                <a:solidFill>
                  <a:schemeClr val="bg1"/>
                </a:solidFill>
                <a:highlight>
                  <a:srgbClr val="70AD47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모터 데이터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“{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＼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“state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＼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”:{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＼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“desired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＼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”:{“motor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＼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”:1}},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＼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“client Token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＼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”: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＼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“Feeder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＼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”}”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483703D-5C38-478C-89C6-8AC991143A2A}"/>
              </a:ext>
            </a:extLst>
          </p:cNvPr>
          <p:cNvSpPr/>
          <p:nvPr/>
        </p:nvSpPr>
        <p:spPr>
          <a:xfrm>
            <a:off x="824007" y="3429000"/>
            <a:ext cx="1723368" cy="412966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형식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03C35E-9E34-4099-A773-BCC26B2A3DDA}"/>
              </a:ext>
            </a:extLst>
          </p:cNvPr>
          <p:cNvSpPr txBox="1"/>
          <p:nvPr/>
        </p:nvSpPr>
        <p:spPr>
          <a:xfrm>
            <a:off x="3430399" y="1668064"/>
            <a:ext cx="5933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센서 측정데이터 </a:t>
            </a:r>
            <a:r>
              <a:rPr lang="en-US" altLang="ko-KR" b="1" dirty="0"/>
              <a:t>: 10</a:t>
            </a:r>
            <a:r>
              <a:rPr lang="ko-KR" altLang="en-US" b="1" dirty="0"/>
              <a:t>초마다 측정 후 서버로 업데이트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385422-9C2D-4952-8EBB-62CBDE0560EE}"/>
              </a:ext>
            </a:extLst>
          </p:cNvPr>
          <p:cNvSpPr txBox="1"/>
          <p:nvPr/>
        </p:nvSpPr>
        <p:spPr>
          <a:xfrm>
            <a:off x="3430398" y="2155068"/>
            <a:ext cx="7600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피딩</a:t>
            </a:r>
            <a:r>
              <a:rPr lang="ko-KR" altLang="en-US" b="1" dirty="0"/>
              <a:t> 모터 요청데이터 </a:t>
            </a:r>
            <a:r>
              <a:rPr lang="en-US" altLang="ko-KR" b="1" dirty="0"/>
              <a:t>: </a:t>
            </a:r>
            <a:r>
              <a:rPr lang="ko-KR" altLang="en-US" b="1" dirty="0"/>
              <a:t>마지막 급여시간 서버전송</a:t>
            </a:r>
            <a:r>
              <a:rPr lang="en-US" altLang="ko-KR" b="1" dirty="0"/>
              <a:t>,</a:t>
            </a:r>
            <a:r>
              <a:rPr lang="ko-KR" altLang="en-US" b="1" dirty="0"/>
              <a:t> </a:t>
            </a:r>
            <a:r>
              <a:rPr lang="en-US" altLang="ko-KR" b="1" dirty="0"/>
              <a:t>6</a:t>
            </a:r>
            <a:r>
              <a:rPr lang="ko-KR" altLang="en-US" b="1" dirty="0"/>
              <a:t>시간 후 </a:t>
            </a:r>
            <a:r>
              <a:rPr lang="ko-KR" altLang="en-US" b="1" dirty="0" err="1"/>
              <a:t>리프레시</a:t>
            </a:r>
            <a:endParaRPr lang="en-US" altLang="ko-KR" b="1" dirty="0"/>
          </a:p>
          <a:p>
            <a:r>
              <a:rPr lang="en-US" altLang="ko-KR" b="1" dirty="0"/>
              <a:t>			(</a:t>
            </a:r>
            <a:r>
              <a:rPr lang="ko-KR" altLang="en-US" b="1" dirty="0"/>
              <a:t>앱으로부터 </a:t>
            </a:r>
            <a:r>
              <a:rPr lang="ko-KR" altLang="en-US" b="1" dirty="0" err="1"/>
              <a:t>요청시</a:t>
            </a:r>
            <a:r>
              <a:rPr lang="ko-KR" altLang="en-US" b="1" dirty="0"/>
              <a:t> 동작 후 </a:t>
            </a:r>
            <a:r>
              <a:rPr lang="ko-KR" altLang="en-US" b="1" dirty="0" err="1"/>
              <a:t>리프레시</a:t>
            </a:r>
            <a:r>
              <a:rPr lang="en-US" altLang="ko-KR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209531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681648" y="246183"/>
            <a:ext cx="3574290" cy="1014209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</a:t>
            </a:r>
            <a:r>
              <a:rPr lang="en-US" sz="4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  <a:endParaRPr lang="en-US" sz="4000" i="1" strike="noStrike" spc="-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2000" i="1" spc="-1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설계</a:t>
            </a:r>
            <a:endParaRPr lang="en-US" sz="2000" b="0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123" name="_x337455328" descr="EMB000001ec2b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82" y="1408523"/>
            <a:ext cx="7313664" cy="5056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4034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681648" y="246183"/>
            <a:ext cx="3574290" cy="1014209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</a:t>
            </a:r>
            <a:r>
              <a:rPr lang="en-US" sz="4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  <a:endParaRPr lang="en-US" sz="4000" i="1" strike="noStrike" spc="-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2000" i="1" spc="-1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설계</a:t>
            </a:r>
            <a:endParaRPr lang="en-US" sz="2000" b="0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C57F184D-6A4D-4C59-B63E-BC6584963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453" y="602943"/>
            <a:ext cx="6006056" cy="5965901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94A6F802-6161-4702-BA4F-8B8C8D7B9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4" y="1486493"/>
            <a:ext cx="4800659" cy="476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0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개체 틀 8">
            <a:extLst>
              <a:ext uri="{FF2B5EF4-FFF2-40B4-BE49-F238E27FC236}">
                <a16:creationId xmlns:a16="http://schemas.microsoft.com/office/drawing/2014/main" id="{BB70536B-FFA6-43AC-99A6-AC07FBF92FF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8300" y="839188"/>
            <a:ext cx="4457700" cy="5568619"/>
          </a:xfrm>
          <a:effectLst>
            <a:outerShdw blurRad="50800" dist="50800" dir="5400000" algn="ctr" rotWithShape="0">
              <a:srgbClr val="000000">
                <a:alpha val="50000"/>
              </a:srgbClr>
            </a:outerShdw>
            <a:softEdge rad="0"/>
          </a:effectLst>
        </p:spPr>
      </p:pic>
      <p:sp>
        <p:nvSpPr>
          <p:cNvPr id="5" name="Rectangle 4"/>
          <p:cNvSpPr/>
          <p:nvPr/>
        </p:nvSpPr>
        <p:spPr>
          <a:xfrm>
            <a:off x="484377" y="1892829"/>
            <a:ext cx="2400267" cy="2088621"/>
          </a:xfrm>
          <a:prstGeom prst="rect">
            <a:avLst/>
          </a:prstGeom>
          <a:solidFill>
            <a:srgbClr val="D1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TextBox 7"/>
          <p:cNvSpPr txBox="1"/>
          <p:nvPr/>
        </p:nvSpPr>
        <p:spPr>
          <a:xfrm>
            <a:off x="580388" y="2519962"/>
            <a:ext cx="230425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494949"/>
                </a:solidFill>
                <a:cs typeface="Arial" pitchFamily="34" charset="0"/>
              </a:rPr>
              <a:t>Pet Fish</a:t>
            </a:r>
          </a:p>
          <a:p>
            <a:pPr algn="ctr"/>
            <a:r>
              <a:rPr lang="en-US" altLang="ko-KR" sz="2000" b="1" dirty="0">
                <a:solidFill>
                  <a:srgbClr val="494949"/>
                </a:solidFill>
                <a:cs typeface="Arial" pitchFamily="34" charset="0"/>
              </a:rPr>
              <a:t>IoT Services</a:t>
            </a:r>
            <a:endParaRPr lang="ko-KR" altLang="en-US" sz="2000" b="1" dirty="0">
              <a:solidFill>
                <a:srgbClr val="494949"/>
              </a:solidFill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03445" y="2381014"/>
            <a:ext cx="5788555" cy="32008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/>
              <a:t>정서안정</a:t>
            </a:r>
            <a:r>
              <a:rPr lang="en-US" altLang="ko-KR" b="1" dirty="0"/>
              <a:t>, </a:t>
            </a:r>
            <a:r>
              <a:rPr lang="ko-KR" altLang="en-US" b="1" dirty="0"/>
              <a:t>인테리어 등으로 인해 반려동물 랭킹 </a:t>
            </a:r>
            <a:r>
              <a:rPr lang="en-US" altLang="ko-KR" b="1" dirty="0">
                <a:solidFill>
                  <a:srgbClr val="FF0000"/>
                </a:solidFill>
              </a:rPr>
              <a:t>3</a:t>
            </a:r>
            <a:r>
              <a:rPr lang="ko-KR" altLang="en-US" b="1" dirty="0">
                <a:solidFill>
                  <a:srgbClr val="FF0000"/>
                </a:solidFill>
              </a:rPr>
              <a:t>위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단일 대상에 </a:t>
            </a:r>
            <a:r>
              <a:rPr lang="ko-KR" altLang="en-US" b="1" dirty="0">
                <a:solidFill>
                  <a:srgbClr val="FF0000"/>
                </a:solidFill>
              </a:rPr>
              <a:t>통합적 서비스는 어려움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기존의 제품들은 </a:t>
            </a:r>
            <a:r>
              <a:rPr lang="ko-KR" altLang="en-US" b="1" dirty="0">
                <a:solidFill>
                  <a:srgbClr val="FF0000"/>
                </a:solidFill>
              </a:rPr>
              <a:t>높은 가격대와 설치 난이도</a:t>
            </a:r>
            <a:r>
              <a:rPr lang="ko-KR" altLang="en-US" b="1" dirty="0"/>
              <a:t>를 가짐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양육 난이도가 높다고 알려져 있으나 </a:t>
            </a:r>
            <a:r>
              <a:rPr lang="ko-KR" altLang="en-US" b="1" dirty="0">
                <a:solidFill>
                  <a:srgbClr val="FF0000"/>
                </a:solidFill>
              </a:rPr>
              <a:t>정확한 수치제어와 체계적인 관리가 있다면 생명주기가 보장됨</a:t>
            </a:r>
            <a:endParaRPr lang="en-US" altLang="ko-KR" b="1" dirty="0">
              <a:solidFill>
                <a:srgbClr val="FF0000"/>
              </a:solidFill>
            </a:endParaRPr>
          </a:p>
          <a:p>
            <a:pPr algn="ctr"/>
            <a:endParaRPr lang="en-US" altLang="ko-KR" b="1" dirty="0"/>
          </a:p>
          <a:p>
            <a:pPr algn="ctr"/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</a:rPr>
              <a:t>가격이 저렴하고 효율적인 </a:t>
            </a:r>
            <a:endParaRPr lang="en-US" altLang="ko-KR" sz="2000" b="1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</a:rPr>
              <a:t>통합관리 플랫폼이 필요</a:t>
            </a:r>
            <a:endParaRPr lang="en-US" altLang="ko-KR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41811" y="1003300"/>
            <a:ext cx="201622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2">
                    <a:lumMod val="75000"/>
                  </a:schemeClr>
                </a:solidFill>
                <a:cs typeface="Arial" pitchFamily="34" charset="0"/>
              </a:rPr>
              <a:t>Pet Fish</a:t>
            </a:r>
            <a:endParaRPr lang="ko-KR" altLang="en-US" sz="2000" b="1" dirty="0">
              <a:solidFill>
                <a:schemeClr val="accent2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883812-59FF-4FD5-8E86-CD71107DE107}"/>
              </a:ext>
            </a:extLst>
          </p:cNvPr>
          <p:cNvSpPr txBox="1"/>
          <p:nvPr/>
        </p:nvSpPr>
        <p:spPr>
          <a:xfrm>
            <a:off x="8669994" y="87015"/>
            <a:ext cx="33603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of Smart System</a:t>
            </a:r>
          </a:p>
          <a:p>
            <a:pPr algn="r"/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Pet Fish Management</a:t>
            </a:r>
            <a:endParaRPr lang="ko-KR" altLang="en-US" sz="12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5738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681648" y="246183"/>
            <a:ext cx="3574290" cy="1014209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</a:t>
            </a:r>
            <a:r>
              <a:rPr lang="en-US" sz="4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  <a:endParaRPr lang="en-US" sz="4000" i="1" strike="noStrike" spc="-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2000" i="1" spc="-1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설계</a:t>
            </a:r>
            <a:endParaRPr lang="en-US" sz="2000" b="0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E0167F5-9DB1-41B2-993D-857BD5743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022" y="422571"/>
            <a:ext cx="6053330" cy="601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708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636293" y="246183"/>
            <a:ext cx="3574290" cy="1014209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설계</a:t>
            </a:r>
            <a:endParaRPr lang="en-US" altLang="ko-KR" sz="4000" i="1" strike="noStrike" spc="-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sz="2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GUI </a:t>
            </a:r>
            <a:r>
              <a:rPr lang="ko-KR" altLang="en-US" sz="2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  <a:endParaRPr lang="en-US" sz="2000" b="0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44905B3-135D-4F0C-B954-46D6D87340A3}"/>
              </a:ext>
            </a:extLst>
          </p:cNvPr>
          <p:cNvGrpSpPr/>
          <p:nvPr/>
        </p:nvGrpSpPr>
        <p:grpSpPr>
          <a:xfrm>
            <a:off x="4871004" y="1128509"/>
            <a:ext cx="2449992" cy="5498858"/>
            <a:chOff x="4871004" y="-382791"/>
            <a:chExt cx="2449992" cy="549885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E86EFDA-0E0C-42E0-81CB-796EE81F40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326"/>
            <a:stretch/>
          </p:blipFill>
          <p:spPr>
            <a:xfrm>
              <a:off x="4960337" y="0"/>
              <a:ext cx="2271326" cy="48006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1B6E048-F028-4A58-A664-537208BC7E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23" r="27723"/>
            <a:stretch/>
          </p:blipFill>
          <p:spPr>
            <a:xfrm>
              <a:off x="4871004" y="-382791"/>
              <a:ext cx="2449992" cy="54988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22388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ACAC722-A965-4DEE-B49C-4269831807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0" b="76903"/>
          <a:stretch/>
        </p:blipFill>
        <p:spPr>
          <a:xfrm>
            <a:off x="4339574" y="2003204"/>
            <a:ext cx="7373262" cy="2851592"/>
          </a:xfrm>
          <a:prstGeom prst="rect">
            <a:avLst/>
          </a:prstGeom>
          <a:ln w="38100" cap="sq">
            <a:solidFill>
              <a:srgbClr val="00B05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536EB63C-5C3A-48D3-84D2-AE9DD24FC0C9}"/>
              </a:ext>
            </a:extLst>
          </p:cNvPr>
          <p:cNvGrpSpPr/>
          <p:nvPr/>
        </p:nvGrpSpPr>
        <p:grpSpPr>
          <a:xfrm>
            <a:off x="1127283" y="1128509"/>
            <a:ext cx="2449992" cy="5498858"/>
            <a:chOff x="4871004" y="-382791"/>
            <a:chExt cx="2449992" cy="5498858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F62AF081-02D3-4CF8-9765-E4E53AA62B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326"/>
            <a:stretch/>
          </p:blipFill>
          <p:spPr>
            <a:xfrm>
              <a:off x="4960337" y="0"/>
              <a:ext cx="2271326" cy="48006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B6786D5B-9993-4546-AF72-49F3DE6E94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23" r="27723"/>
            <a:stretch/>
          </p:blipFill>
          <p:spPr>
            <a:xfrm>
              <a:off x="4871004" y="-382791"/>
              <a:ext cx="2449992" cy="5498858"/>
            </a:xfrm>
            <a:prstGeom prst="rect">
              <a:avLst/>
            </a:prstGeom>
          </p:spPr>
        </p:pic>
      </p:grpSp>
      <p:sp>
        <p:nvSpPr>
          <p:cNvPr id="27" name="CustomShape 1">
            <a:extLst>
              <a:ext uri="{FF2B5EF4-FFF2-40B4-BE49-F238E27FC236}">
                <a16:creationId xmlns:a16="http://schemas.microsoft.com/office/drawing/2014/main" id="{F077C4E6-CFCB-4C98-9C1B-60F85BC8A20B}"/>
              </a:ext>
            </a:extLst>
          </p:cNvPr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" name="CustomShape 2">
            <a:extLst>
              <a:ext uri="{FF2B5EF4-FFF2-40B4-BE49-F238E27FC236}">
                <a16:creationId xmlns:a16="http://schemas.microsoft.com/office/drawing/2014/main" id="{2A283F6C-67A4-476C-BB2B-A8F896E982A3}"/>
              </a:ext>
            </a:extLst>
          </p:cNvPr>
          <p:cNvSpPr/>
          <p:nvPr/>
        </p:nvSpPr>
        <p:spPr>
          <a:xfrm>
            <a:off x="636293" y="246183"/>
            <a:ext cx="3574290" cy="1014209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설계</a:t>
            </a:r>
            <a:endParaRPr lang="en-US" altLang="ko-KR" sz="4000" i="1" strike="noStrike" spc="-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sz="2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GUI </a:t>
            </a:r>
            <a:r>
              <a:rPr lang="ko-KR" altLang="en-US" sz="2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  <a:endParaRPr lang="en-US" sz="2000" b="0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28D05B0-5C95-4CDC-A333-8BCE43FF342B}"/>
              </a:ext>
            </a:extLst>
          </p:cNvPr>
          <p:cNvSpPr/>
          <p:nvPr/>
        </p:nvSpPr>
        <p:spPr>
          <a:xfrm>
            <a:off x="1201107" y="1753536"/>
            <a:ext cx="2302345" cy="92298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668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257D365-6C9D-44FF-A838-57BBC81B7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359939" y="246183"/>
            <a:ext cx="18591338" cy="600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DCBB0CA-30D6-48DC-AF65-B3A1AFB4043B}"/>
              </a:ext>
            </a:extLst>
          </p:cNvPr>
          <p:cNvGrpSpPr/>
          <p:nvPr/>
        </p:nvGrpSpPr>
        <p:grpSpPr>
          <a:xfrm>
            <a:off x="1127283" y="1128509"/>
            <a:ext cx="2449992" cy="5498858"/>
            <a:chOff x="4871004" y="-382791"/>
            <a:chExt cx="2449992" cy="5498858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BA45392-C2F5-44F7-8DC1-8A39491098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326"/>
            <a:stretch/>
          </p:blipFill>
          <p:spPr>
            <a:xfrm>
              <a:off x="4960337" y="0"/>
              <a:ext cx="2271326" cy="480060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7FF1C4A-BDEF-4FA2-AC43-8B9C934C3D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23" r="27723"/>
            <a:stretch/>
          </p:blipFill>
          <p:spPr>
            <a:xfrm>
              <a:off x="4871004" y="-382791"/>
              <a:ext cx="2449992" cy="5498858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3C27397F-714E-480F-88D2-B957103D304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47" b="52885"/>
          <a:stretch/>
        </p:blipFill>
        <p:spPr>
          <a:xfrm>
            <a:off x="4851270" y="1966224"/>
            <a:ext cx="6424620" cy="2925552"/>
          </a:xfrm>
          <a:prstGeom prst="rect">
            <a:avLst/>
          </a:prstGeom>
          <a:ln w="38100" cap="sq">
            <a:solidFill>
              <a:srgbClr val="00B05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2B5BE7-E382-47DC-B448-F12814080388}"/>
              </a:ext>
            </a:extLst>
          </p:cNvPr>
          <p:cNvSpPr/>
          <p:nvPr/>
        </p:nvSpPr>
        <p:spPr>
          <a:xfrm>
            <a:off x="1201109" y="2705100"/>
            <a:ext cx="2302345" cy="108346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CustomShape 1">
            <a:extLst>
              <a:ext uri="{FF2B5EF4-FFF2-40B4-BE49-F238E27FC236}">
                <a16:creationId xmlns:a16="http://schemas.microsoft.com/office/drawing/2014/main" id="{BB857DAA-FAB5-4E70-8EE6-C19D89F8FAF4}"/>
              </a:ext>
            </a:extLst>
          </p:cNvPr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" name="CustomShape 2">
            <a:extLst>
              <a:ext uri="{FF2B5EF4-FFF2-40B4-BE49-F238E27FC236}">
                <a16:creationId xmlns:a16="http://schemas.microsoft.com/office/drawing/2014/main" id="{49C4B6D6-D1EC-4B41-8ABA-ABAB70EB8F55}"/>
              </a:ext>
            </a:extLst>
          </p:cNvPr>
          <p:cNvSpPr/>
          <p:nvPr/>
        </p:nvSpPr>
        <p:spPr>
          <a:xfrm>
            <a:off x="636293" y="246183"/>
            <a:ext cx="3574290" cy="1014209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설계</a:t>
            </a:r>
            <a:endParaRPr lang="en-US" altLang="ko-KR" sz="4000" i="1" strike="noStrike" spc="-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sz="2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GUI </a:t>
            </a:r>
            <a:r>
              <a:rPr lang="ko-KR" altLang="en-US" sz="2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  <a:endParaRPr lang="en-US" sz="2000" b="0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4216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257D365-6C9D-44FF-A838-57BBC81B7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359939" y="246183"/>
            <a:ext cx="18591338" cy="600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4C17A4B-ED32-45D7-A7C8-27FFD9DE1D6C}"/>
              </a:ext>
            </a:extLst>
          </p:cNvPr>
          <p:cNvGrpSpPr/>
          <p:nvPr/>
        </p:nvGrpSpPr>
        <p:grpSpPr>
          <a:xfrm>
            <a:off x="1127283" y="1128509"/>
            <a:ext cx="2449992" cy="5498858"/>
            <a:chOff x="4871004" y="-382791"/>
            <a:chExt cx="2449992" cy="549885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749D424-0B7A-4BF7-8A03-D95E3E3048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326"/>
            <a:stretch/>
          </p:blipFill>
          <p:spPr>
            <a:xfrm>
              <a:off x="4960337" y="0"/>
              <a:ext cx="2271326" cy="480060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561D7AE-0ADE-421F-81EC-D5FD85CC1A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23" r="27723"/>
            <a:stretch/>
          </p:blipFill>
          <p:spPr>
            <a:xfrm>
              <a:off x="4871004" y="-382791"/>
              <a:ext cx="2449992" cy="5498858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3C27397F-714E-480F-88D2-B957103D304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55" b="39417"/>
          <a:stretch/>
        </p:blipFill>
        <p:spPr>
          <a:xfrm>
            <a:off x="4851270" y="2643348"/>
            <a:ext cx="6424620" cy="1571303"/>
          </a:xfrm>
          <a:prstGeom prst="rect">
            <a:avLst/>
          </a:prstGeom>
          <a:ln w="38100" cap="sq">
            <a:solidFill>
              <a:srgbClr val="00B05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2B5BE7-E382-47DC-B448-F12814080388}"/>
              </a:ext>
            </a:extLst>
          </p:cNvPr>
          <p:cNvSpPr/>
          <p:nvPr/>
        </p:nvSpPr>
        <p:spPr>
          <a:xfrm>
            <a:off x="1201109" y="3819766"/>
            <a:ext cx="2302345" cy="57126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CustomShape 1">
            <a:extLst>
              <a:ext uri="{FF2B5EF4-FFF2-40B4-BE49-F238E27FC236}">
                <a16:creationId xmlns:a16="http://schemas.microsoft.com/office/drawing/2014/main" id="{F252DE15-C02E-45C9-9D6F-9FADCD6B6076}"/>
              </a:ext>
            </a:extLst>
          </p:cNvPr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" name="CustomShape 2">
            <a:extLst>
              <a:ext uri="{FF2B5EF4-FFF2-40B4-BE49-F238E27FC236}">
                <a16:creationId xmlns:a16="http://schemas.microsoft.com/office/drawing/2014/main" id="{74C66272-6AAA-41C4-A3BC-3FA16262FE42}"/>
              </a:ext>
            </a:extLst>
          </p:cNvPr>
          <p:cNvSpPr/>
          <p:nvPr/>
        </p:nvSpPr>
        <p:spPr>
          <a:xfrm>
            <a:off x="636293" y="246183"/>
            <a:ext cx="3574290" cy="1014209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설계</a:t>
            </a:r>
            <a:endParaRPr lang="en-US" altLang="ko-KR" sz="4000" i="1" strike="noStrike" spc="-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sz="2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GUI </a:t>
            </a:r>
            <a:r>
              <a:rPr lang="ko-KR" altLang="en-US" sz="2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  <a:endParaRPr lang="en-US" sz="2000" b="0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920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257D365-6C9D-44FF-A838-57BBC81B7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359939" y="246183"/>
            <a:ext cx="18591338" cy="600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7DDFAA6-F874-4211-8D28-3993D47C9C89}"/>
              </a:ext>
            </a:extLst>
          </p:cNvPr>
          <p:cNvGrpSpPr/>
          <p:nvPr/>
        </p:nvGrpSpPr>
        <p:grpSpPr>
          <a:xfrm>
            <a:off x="1127285" y="1128509"/>
            <a:ext cx="2449992" cy="5498858"/>
            <a:chOff x="8147604" y="-382791"/>
            <a:chExt cx="2449992" cy="549885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D235006-813B-4A90-A2EF-BCA4FCE4FC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394" b="1"/>
            <a:stretch/>
          </p:blipFill>
          <p:spPr>
            <a:xfrm>
              <a:off x="8224237" y="1128"/>
              <a:ext cx="2271326" cy="503237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0606B9F-1835-49C0-B14A-DD715BCD26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23" r="27723"/>
            <a:stretch/>
          </p:blipFill>
          <p:spPr>
            <a:xfrm>
              <a:off x="8147604" y="-382791"/>
              <a:ext cx="2449992" cy="5498858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2B5BE7-E382-47DC-B448-F12814080388}"/>
              </a:ext>
            </a:extLst>
          </p:cNvPr>
          <p:cNvSpPr/>
          <p:nvPr/>
        </p:nvSpPr>
        <p:spPr>
          <a:xfrm>
            <a:off x="1201109" y="1506575"/>
            <a:ext cx="2302345" cy="406086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DBDDB8C-82E5-4653-AF56-457427A1AA0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2"/>
          <a:stretch/>
        </p:blipFill>
        <p:spPr>
          <a:xfrm>
            <a:off x="5710376" y="276279"/>
            <a:ext cx="3493078" cy="6268523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sp>
        <p:nvSpPr>
          <p:cNvPr id="22" name="CustomShape 1">
            <a:extLst>
              <a:ext uri="{FF2B5EF4-FFF2-40B4-BE49-F238E27FC236}">
                <a16:creationId xmlns:a16="http://schemas.microsoft.com/office/drawing/2014/main" id="{6AC0F475-2F8E-45D7-9E13-A427E285417C}"/>
              </a:ext>
            </a:extLst>
          </p:cNvPr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" name="CustomShape 2">
            <a:extLst>
              <a:ext uri="{FF2B5EF4-FFF2-40B4-BE49-F238E27FC236}">
                <a16:creationId xmlns:a16="http://schemas.microsoft.com/office/drawing/2014/main" id="{0AD02C49-AD30-432D-842A-E0FA7D9ADE01}"/>
              </a:ext>
            </a:extLst>
          </p:cNvPr>
          <p:cNvSpPr/>
          <p:nvPr/>
        </p:nvSpPr>
        <p:spPr>
          <a:xfrm>
            <a:off x="636293" y="246183"/>
            <a:ext cx="3574290" cy="1014209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설계</a:t>
            </a:r>
            <a:endParaRPr lang="en-US" altLang="ko-KR" sz="4000" i="1" strike="noStrike" spc="-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sz="2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GUI </a:t>
            </a:r>
            <a:r>
              <a:rPr lang="ko-KR" altLang="en-US" sz="2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  <a:endParaRPr lang="en-US" sz="2000" b="0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0339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257D365-6C9D-44FF-A838-57BBC81B7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359939" y="246183"/>
            <a:ext cx="18591338" cy="600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7DDFAA6-F874-4211-8D28-3993D47C9C89}"/>
              </a:ext>
            </a:extLst>
          </p:cNvPr>
          <p:cNvGrpSpPr/>
          <p:nvPr/>
        </p:nvGrpSpPr>
        <p:grpSpPr>
          <a:xfrm>
            <a:off x="1127285" y="1128509"/>
            <a:ext cx="2449992" cy="5498858"/>
            <a:chOff x="8147604" y="-382791"/>
            <a:chExt cx="2449992" cy="549885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D235006-813B-4A90-A2EF-BCA4FCE4FC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9" t="38615" r="-559" b="-2220"/>
            <a:stretch/>
          </p:blipFill>
          <p:spPr>
            <a:xfrm>
              <a:off x="8236937" y="-4725"/>
              <a:ext cx="2271326" cy="503237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0606B9F-1835-49C0-B14A-DD715BCD26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23" r="27723"/>
            <a:stretch/>
          </p:blipFill>
          <p:spPr>
            <a:xfrm>
              <a:off x="8147604" y="-382791"/>
              <a:ext cx="2449992" cy="5498858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2B5BE7-E382-47DC-B448-F12814080388}"/>
              </a:ext>
            </a:extLst>
          </p:cNvPr>
          <p:cNvSpPr/>
          <p:nvPr/>
        </p:nvSpPr>
        <p:spPr>
          <a:xfrm>
            <a:off x="1201109" y="6049925"/>
            <a:ext cx="2302345" cy="2160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735BDF5-7CC3-48B9-B02A-4834E82FB00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40"/>
          <a:stretch/>
        </p:blipFill>
        <p:spPr>
          <a:xfrm>
            <a:off x="4441718" y="3008718"/>
            <a:ext cx="6533664" cy="1014044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sp>
        <p:nvSpPr>
          <p:cNvPr id="19" name="CustomShape 1">
            <a:extLst>
              <a:ext uri="{FF2B5EF4-FFF2-40B4-BE49-F238E27FC236}">
                <a16:creationId xmlns:a16="http://schemas.microsoft.com/office/drawing/2014/main" id="{967F947B-FBB8-4CCB-8447-81A942CF4B6D}"/>
              </a:ext>
            </a:extLst>
          </p:cNvPr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" name="CustomShape 2">
            <a:extLst>
              <a:ext uri="{FF2B5EF4-FFF2-40B4-BE49-F238E27FC236}">
                <a16:creationId xmlns:a16="http://schemas.microsoft.com/office/drawing/2014/main" id="{B2AFE90F-809F-4D84-B3B2-69BE52232932}"/>
              </a:ext>
            </a:extLst>
          </p:cNvPr>
          <p:cNvSpPr/>
          <p:nvPr/>
        </p:nvSpPr>
        <p:spPr>
          <a:xfrm>
            <a:off x="636293" y="246183"/>
            <a:ext cx="3574290" cy="1014209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설계</a:t>
            </a:r>
            <a:endParaRPr lang="en-US" altLang="ko-KR" sz="4000" i="1" strike="noStrike" spc="-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sz="2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GUI </a:t>
            </a:r>
            <a:r>
              <a:rPr lang="ko-KR" altLang="en-US" sz="2000" i="1" strike="noStrike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  <a:endParaRPr lang="en-US" sz="2000" b="0" strike="noStrike" spc="-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9704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359939" y="246183"/>
            <a:ext cx="18591338" cy="600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963270" y="1018597"/>
            <a:ext cx="15673237" cy="512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37481536" descr="EMB000001ec2b2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055" y="1474432"/>
            <a:ext cx="7693890" cy="505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stomShape 1">
            <a:extLst>
              <a:ext uri="{FF2B5EF4-FFF2-40B4-BE49-F238E27FC236}">
                <a16:creationId xmlns:a16="http://schemas.microsoft.com/office/drawing/2014/main" id="{F07BADC1-270D-421F-9316-EDF4962039FC}"/>
              </a:ext>
            </a:extLst>
          </p:cNvPr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CustomShape 2">
            <a:extLst>
              <a:ext uri="{FF2B5EF4-FFF2-40B4-BE49-F238E27FC236}">
                <a16:creationId xmlns:a16="http://schemas.microsoft.com/office/drawing/2014/main" id="{1CBFDAF1-F339-40BC-8D96-9556E3014AE8}"/>
              </a:ext>
            </a:extLst>
          </p:cNvPr>
          <p:cNvSpPr/>
          <p:nvPr/>
        </p:nvSpPr>
        <p:spPr>
          <a:xfrm>
            <a:off x="826546" y="246183"/>
            <a:ext cx="4978264" cy="983431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주요기능</a:t>
            </a:r>
            <a:endParaRPr lang="en-US" altLang="ko-KR" sz="4000" i="1" spc="-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b="1" i="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시퀀스 다이어그램</a:t>
            </a:r>
            <a:endParaRPr lang="en-US" altLang="ko-KR" i="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66875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359939" y="246183"/>
            <a:ext cx="18591338" cy="600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963270" y="1018597"/>
            <a:ext cx="15673237" cy="512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CustomShape 1">
            <a:extLst>
              <a:ext uri="{FF2B5EF4-FFF2-40B4-BE49-F238E27FC236}">
                <a16:creationId xmlns:a16="http://schemas.microsoft.com/office/drawing/2014/main" id="{F07BADC1-270D-421F-9316-EDF4962039FC}"/>
              </a:ext>
            </a:extLst>
          </p:cNvPr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CustomShape 2">
            <a:extLst>
              <a:ext uri="{FF2B5EF4-FFF2-40B4-BE49-F238E27FC236}">
                <a16:creationId xmlns:a16="http://schemas.microsoft.com/office/drawing/2014/main" id="{1CBFDAF1-F339-40BC-8D96-9556E3014AE8}"/>
              </a:ext>
            </a:extLst>
          </p:cNvPr>
          <p:cNvSpPr/>
          <p:nvPr/>
        </p:nvSpPr>
        <p:spPr>
          <a:xfrm>
            <a:off x="826546" y="246183"/>
            <a:ext cx="4978264" cy="983431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주요기능</a:t>
            </a:r>
            <a:endParaRPr lang="en-US" altLang="ko-KR" sz="4000" i="1" spc="-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b="1" i="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센서 시퀀스 다이어그램</a:t>
            </a:r>
            <a:endParaRPr lang="en-US" altLang="ko-KR" i="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D2B49715-33B6-44D3-962D-F493FB2F4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293" y="1861230"/>
            <a:ext cx="8771414" cy="422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299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359939" y="246183"/>
            <a:ext cx="18591338" cy="600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963270" y="1018597"/>
            <a:ext cx="15673237" cy="512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CustomShape 1">
            <a:extLst>
              <a:ext uri="{FF2B5EF4-FFF2-40B4-BE49-F238E27FC236}">
                <a16:creationId xmlns:a16="http://schemas.microsoft.com/office/drawing/2014/main" id="{F07BADC1-270D-421F-9316-EDF4962039FC}"/>
              </a:ext>
            </a:extLst>
          </p:cNvPr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CustomShape 2">
            <a:extLst>
              <a:ext uri="{FF2B5EF4-FFF2-40B4-BE49-F238E27FC236}">
                <a16:creationId xmlns:a16="http://schemas.microsoft.com/office/drawing/2014/main" id="{1CBFDAF1-F339-40BC-8D96-9556E3014AE8}"/>
              </a:ext>
            </a:extLst>
          </p:cNvPr>
          <p:cNvSpPr/>
          <p:nvPr/>
        </p:nvSpPr>
        <p:spPr>
          <a:xfrm>
            <a:off x="826546" y="246183"/>
            <a:ext cx="4978264" cy="983431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주요기능</a:t>
            </a:r>
            <a:endParaRPr lang="en-US" altLang="ko-KR" sz="4000" i="1" spc="-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b="1" i="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모터 시퀀스 다이어그램</a:t>
            </a:r>
            <a:endParaRPr lang="en-US" altLang="ko-KR" i="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A83B7C2B-6B5E-436D-889D-E0A920C2F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570" y="1517789"/>
            <a:ext cx="7600630" cy="471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82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708" y="2743201"/>
            <a:ext cx="5999914" cy="373539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94069"/>
            <a:ext cx="6685961" cy="3235131"/>
          </a:xfrm>
          <a:prstGeom prst="rect">
            <a:avLst/>
          </a:prstGeom>
        </p:spPr>
      </p:pic>
      <p:sp>
        <p:nvSpPr>
          <p:cNvPr id="7" name="CustomShape 20"/>
          <p:cNvSpPr/>
          <p:nvPr/>
        </p:nvSpPr>
        <p:spPr>
          <a:xfrm>
            <a:off x="6846882" y="1326711"/>
            <a:ext cx="670542" cy="333000"/>
          </a:xfrm>
          <a:prstGeom prst="rect">
            <a:avLst/>
          </a:prstGeom>
          <a:solidFill>
            <a:srgbClr val="56C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나눔스퀘어 ExtraBold"/>
                <a:ea typeface="나눔스퀘어 ExtraBold"/>
              </a:rPr>
              <a:t>경석</a:t>
            </a:r>
            <a:endParaRPr lang="en-US" sz="1600" b="0" strike="noStrike" spc="-1" dirty="0">
              <a:latin typeface="굴림"/>
            </a:endParaRPr>
          </a:p>
        </p:txBody>
      </p:sp>
      <p:sp>
        <p:nvSpPr>
          <p:cNvPr id="8" name="CustomShape 21"/>
          <p:cNvSpPr/>
          <p:nvPr/>
        </p:nvSpPr>
        <p:spPr>
          <a:xfrm>
            <a:off x="7393362" y="1337151"/>
            <a:ext cx="3034270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나눔고딕 ExtraBold"/>
                <a:ea typeface="나눔고딕 ExtraBold"/>
              </a:rPr>
              <a:t>  클라우드 서버 구축 및 </a:t>
            </a:r>
            <a:r>
              <a:rPr lang="ko-KR" altLang="en-US" sz="1600" spc="-1" dirty="0">
                <a:solidFill>
                  <a:srgbClr val="000000"/>
                </a:solidFill>
                <a:latin typeface="나눔고딕 ExtraBold"/>
                <a:ea typeface="나눔고딕 ExtraBold"/>
              </a:rPr>
              <a:t>앱</a:t>
            </a:r>
            <a:r>
              <a:rPr lang="en-US" sz="1600" b="0" strike="noStrike" spc="-1" dirty="0">
                <a:solidFill>
                  <a:srgbClr val="000000"/>
                </a:solidFill>
                <a:latin typeface="나눔고딕 ExtraBold"/>
                <a:ea typeface="나눔고딕 ExtraBold"/>
              </a:rPr>
              <a:t> 제작</a:t>
            </a:r>
            <a:endParaRPr lang="en-US" sz="1600" b="0" strike="noStrike" spc="-1" dirty="0">
              <a:latin typeface="굴림"/>
            </a:endParaRPr>
          </a:p>
        </p:txBody>
      </p:sp>
      <p:sp>
        <p:nvSpPr>
          <p:cNvPr id="9" name="CustomShape 23"/>
          <p:cNvSpPr/>
          <p:nvPr/>
        </p:nvSpPr>
        <p:spPr>
          <a:xfrm>
            <a:off x="6847601" y="1915335"/>
            <a:ext cx="683197" cy="333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나눔스퀘어 ExtraBold"/>
                <a:ea typeface="나눔스퀘어 ExtraBold"/>
              </a:rPr>
              <a:t>성원</a:t>
            </a:r>
            <a:endParaRPr lang="en-US" sz="1600" b="0" strike="noStrike" spc="-1">
              <a:latin typeface="굴림"/>
            </a:endParaRPr>
          </a:p>
        </p:txBody>
      </p:sp>
      <p:sp>
        <p:nvSpPr>
          <p:cNvPr id="10" name="CustomShape 24"/>
          <p:cNvSpPr/>
          <p:nvPr/>
        </p:nvSpPr>
        <p:spPr>
          <a:xfrm>
            <a:off x="7393362" y="1926135"/>
            <a:ext cx="3670405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나눔고딕 ExtraBold"/>
                <a:ea typeface="나눔고딕 ExtraBold"/>
              </a:rPr>
              <a:t>  클라이언트 테스트 및 에이전트 개발</a:t>
            </a:r>
            <a:endParaRPr lang="en-US" sz="1600" b="0" strike="noStrike" spc="-1" dirty="0">
              <a:latin typeface="굴림"/>
            </a:endParaRPr>
          </a:p>
        </p:txBody>
      </p:sp>
      <p:sp>
        <p:nvSpPr>
          <p:cNvPr id="11" name="CustomShape 6"/>
          <p:cNvSpPr/>
          <p:nvPr/>
        </p:nvSpPr>
        <p:spPr>
          <a:xfrm>
            <a:off x="712800" y="5400598"/>
            <a:ext cx="691158" cy="333000"/>
          </a:xfrm>
          <a:prstGeom prst="rect">
            <a:avLst/>
          </a:prstGeom>
          <a:solidFill>
            <a:srgbClr val="EA6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나눔스퀘어 ExtraBold"/>
                <a:ea typeface="나눔스퀘어 ExtraBold"/>
              </a:rPr>
              <a:t>승윤</a:t>
            </a:r>
            <a:endParaRPr lang="en-US" sz="1600" b="0" strike="noStrike" spc="-1">
              <a:latin typeface="굴림"/>
            </a:endParaRPr>
          </a:p>
        </p:txBody>
      </p:sp>
      <p:sp>
        <p:nvSpPr>
          <p:cNvPr id="12" name="CustomShape 7"/>
          <p:cNvSpPr/>
          <p:nvPr/>
        </p:nvSpPr>
        <p:spPr>
          <a:xfrm>
            <a:off x="1245600" y="5411398"/>
            <a:ext cx="2918982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나눔고딕 ExtraBold"/>
                <a:ea typeface="나눔고딕 ExtraBold"/>
              </a:rPr>
              <a:t>  개별모듈 제작 및  센서 설정</a:t>
            </a:r>
            <a:endParaRPr lang="en-US" sz="1600" b="0" strike="noStrike" spc="-1" dirty="0">
              <a:latin typeface="굴림"/>
            </a:endParaRPr>
          </a:p>
        </p:txBody>
      </p:sp>
      <p:sp>
        <p:nvSpPr>
          <p:cNvPr id="13" name="CustomShape 8"/>
          <p:cNvSpPr/>
          <p:nvPr/>
        </p:nvSpPr>
        <p:spPr>
          <a:xfrm>
            <a:off x="712800" y="5951346"/>
            <a:ext cx="691158" cy="333000"/>
          </a:xfrm>
          <a:prstGeom prst="rect">
            <a:avLst/>
          </a:prstGeom>
          <a:solidFill>
            <a:srgbClr val="A1D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나눔스퀘어 ExtraBold"/>
                <a:ea typeface="나눔스퀘어 ExtraBold"/>
              </a:rPr>
              <a:t>성협</a:t>
            </a:r>
            <a:endParaRPr lang="en-US" sz="1600" b="0" strike="noStrike" spc="-1">
              <a:latin typeface="굴림"/>
            </a:endParaRPr>
          </a:p>
        </p:txBody>
      </p:sp>
      <p:sp>
        <p:nvSpPr>
          <p:cNvPr id="14" name="CustomShape 9"/>
          <p:cNvSpPr/>
          <p:nvPr/>
        </p:nvSpPr>
        <p:spPr>
          <a:xfrm>
            <a:off x="1258560" y="5962146"/>
            <a:ext cx="3670405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나눔고딕 ExtraBold"/>
                <a:ea typeface="나눔고딕 ExtraBold"/>
              </a:rPr>
              <a:t>  개별모듈 제작 및 클라이언트 테스트</a:t>
            </a:r>
            <a:endParaRPr lang="en-US" sz="1600" b="0" strike="noStrike" spc="-1" dirty="0">
              <a:latin typeface="굴림"/>
            </a:endParaRPr>
          </a:p>
        </p:txBody>
      </p:sp>
      <p:sp>
        <p:nvSpPr>
          <p:cNvPr id="15" name="CustomShape 1">
            <a:extLst>
              <a:ext uri="{FF2B5EF4-FFF2-40B4-BE49-F238E27FC236}">
                <a16:creationId xmlns:a16="http://schemas.microsoft.com/office/drawing/2014/main" id="{1B498E78-50B8-40A6-9C39-17DFBA093E41}"/>
              </a:ext>
            </a:extLst>
          </p:cNvPr>
          <p:cNvSpPr/>
          <p:nvPr/>
        </p:nvSpPr>
        <p:spPr>
          <a:xfrm>
            <a:off x="293040" y="460080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" name="CustomShape 2">
            <a:extLst>
              <a:ext uri="{FF2B5EF4-FFF2-40B4-BE49-F238E27FC236}">
                <a16:creationId xmlns:a16="http://schemas.microsoft.com/office/drawing/2014/main" id="{61BE07DA-812E-4B70-AA92-60629CBE731C}"/>
              </a:ext>
            </a:extLst>
          </p:cNvPr>
          <p:cNvSpPr/>
          <p:nvPr/>
        </p:nvSpPr>
        <p:spPr>
          <a:xfrm>
            <a:off x="776988" y="313200"/>
            <a:ext cx="2769710" cy="1091153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ko-KR" altLang="en-US" sz="4000" i="1" spc="-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일정 및 역할</a:t>
            </a:r>
            <a:endParaRPr lang="en-US" altLang="ko-KR" sz="4000" i="1" spc="-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ko-KR" altLang="en-US" sz="2000" i="1" spc="-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간트</a:t>
            </a:r>
            <a:r>
              <a:rPr lang="ko-KR" altLang="en-US" sz="2000" i="1" spc="-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차트</a:t>
            </a:r>
            <a:endParaRPr lang="en-US" sz="2000" b="0" i="1" strike="noStrike" spc="-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10904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359939" y="246183"/>
            <a:ext cx="18591338" cy="600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185930576" descr="EMB000001ec2b2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378" y="1294554"/>
            <a:ext cx="4600647" cy="545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stomShape 1">
            <a:extLst>
              <a:ext uri="{FF2B5EF4-FFF2-40B4-BE49-F238E27FC236}">
                <a16:creationId xmlns:a16="http://schemas.microsoft.com/office/drawing/2014/main" id="{FB1ADE2A-A9CA-459C-9A51-3204AFE683FC}"/>
              </a:ext>
            </a:extLst>
          </p:cNvPr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CustomShape 2">
            <a:extLst>
              <a:ext uri="{FF2B5EF4-FFF2-40B4-BE49-F238E27FC236}">
                <a16:creationId xmlns:a16="http://schemas.microsoft.com/office/drawing/2014/main" id="{4D03D29A-37A1-443D-BEC8-F43827C7C08B}"/>
              </a:ext>
            </a:extLst>
          </p:cNvPr>
          <p:cNvSpPr/>
          <p:nvPr/>
        </p:nvSpPr>
        <p:spPr>
          <a:xfrm>
            <a:off x="826546" y="246183"/>
            <a:ext cx="4506981" cy="983431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주요기능</a:t>
            </a:r>
            <a:endParaRPr lang="en-US" altLang="ko-KR" sz="4000" i="1" spc="-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b="1" i="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커뮤니케이션 다이어그램</a:t>
            </a:r>
            <a:endParaRPr lang="en-US" altLang="ko-KR" i="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1869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359939" y="246183"/>
            <a:ext cx="18591338" cy="600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339461128" descr="EMB000001ec2b3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365" y="1376494"/>
            <a:ext cx="6127271" cy="2533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_x335047200" descr="EMB000001ec2b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094" y="4190902"/>
            <a:ext cx="6119813" cy="249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stomShape 1">
            <a:extLst>
              <a:ext uri="{FF2B5EF4-FFF2-40B4-BE49-F238E27FC236}">
                <a16:creationId xmlns:a16="http://schemas.microsoft.com/office/drawing/2014/main" id="{516C5519-DCFD-473B-B397-0AEB475C8C7B}"/>
              </a:ext>
            </a:extLst>
          </p:cNvPr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CustomShape 2">
            <a:extLst>
              <a:ext uri="{FF2B5EF4-FFF2-40B4-BE49-F238E27FC236}">
                <a16:creationId xmlns:a16="http://schemas.microsoft.com/office/drawing/2014/main" id="{AB85336A-ECB8-4B0D-A6B6-4714BF3669CF}"/>
              </a:ext>
            </a:extLst>
          </p:cNvPr>
          <p:cNvSpPr/>
          <p:nvPr/>
        </p:nvSpPr>
        <p:spPr>
          <a:xfrm>
            <a:off x="826546" y="246183"/>
            <a:ext cx="4506981" cy="983431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주요기능</a:t>
            </a:r>
            <a:endParaRPr lang="en-US" altLang="ko-KR" sz="4000" i="1" spc="-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b="1" i="1" dirty="0" err="1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스테이트</a:t>
            </a:r>
            <a:r>
              <a:rPr lang="ko-KR" altLang="en-US" b="1" i="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머신 다이어그램</a:t>
            </a:r>
            <a:endParaRPr lang="en-US" altLang="ko-KR" i="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84194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826546" y="246183"/>
            <a:ext cx="4506981" cy="983431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pc="-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주요기능</a:t>
            </a:r>
            <a:endParaRPr lang="en-US" altLang="ko-KR" sz="4000" i="1" spc="-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b="1" i="1" dirty="0" err="1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스테이트</a:t>
            </a:r>
            <a:r>
              <a:rPr lang="ko-KR" altLang="en-US" b="1" i="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머신 다이어그램</a:t>
            </a:r>
            <a:endParaRPr lang="en-US" altLang="ko-KR" i="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097" name="_x335047128" descr="EMB000001ec2b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094" y="1450516"/>
            <a:ext cx="6119813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_x335048640" descr="EMB000001ec2b3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094" y="4052668"/>
            <a:ext cx="6119813" cy="264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2568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CA2BFE9-BF65-4B33-A059-704FF80292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1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DD4DD0-4BF3-472B-AAC8-8BAFDAF693BB}"/>
              </a:ext>
            </a:extLst>
          </p:cNvPr>
          <p:cNvSpPr txBox="1"/>
          <p:nvPr/>
        </p:nvSpPr>
        <p:spPr>
          <a:xfrm>
            <a:off x="8669994" y="87015"/>
            <a:ext cx="33603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of Smart System</a:t>
            </a:r>
          </a:p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Pet Fish Management</a:t>
            </a:r>
            <a:endParaRPr lang="ko-KR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종프 비디오">
            <a:hlinkClick r:id="" action="ppaction://media"/>
            <a:extLst>
              <a:ext uri="{FF2B5EF4-FFF2-40B4-BE49-F238E27FC236}">
                <a16:creationId xmlns:a16="http://schemas.microsoft.com/office/drawing/2014/main" id="{8B69B6F6-A0E5-4467-BF38-B9AB407A4E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2799" y="697929"/>
            <a:ext cx="10194538" cy="556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44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6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515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Features &amp; Productivity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19403" y="981536"/>
            <a:ext cx="11568608" cy="384043"/>
          </a:xfrm>
        </p:spPr>
        <p:txBody>
          <a:bodyPr/>
          <a:lstStyle/>
          <a:p>
            <a:r>
              <a:rPr lang="en-US" altLang="ko-KR" sz="1400" b="1" dirty="0">
                <a:solidFill>
                  <a:schemeClr val="tx1"/>
                </a:solidFill>
                <a:latin typeface="Arial" panose="020B0604020202020204" pitchFamily="34" charset="0"/>
              </a:rPr>
              <a:t>Implementation of Smart System For Pet Fish Management</a:t>
            </a:r>
            <a:endParaRPr lang="ko-KR" altLang="en-US" sz="14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6881" y="2242523"/>
            <a:ext cx="432047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</a:rPr>
              <a:t>각각의 센서를 모듈화 하여 필요한 센서의 추가와 제거가 용이하다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88117" y="1981324"/>
            <a:ext cx="432047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하드웨어 모듈화 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&amp;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패키징</a:t>
            </a:r>
          </a:p>
        </p:txBody>
      </p:sp>
      <p:sp>
        <p:nvSpPr>
          <p:cNvPr id="11" name="Frame 17"/>
          <p:cNvSpPr/>
          <p:nvPr/>
        </p:nvSpPr>
        <p:spPr>
          <a:xfrm>
            <a:off x="719403" y="2075870"/>
            <a:ext cx="462700" cy="4627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23" name="Oval 21"/>
          <p:cNvSpPr>
            <a:spLocks noChangeAspect="1"/>
          </p:cNvSpPr>
          <p:nvPr/>
        </p:nvSpPr>
        <p:spPr>
          <a:xfrm>
            <a:off x="719403" y="5465067"/>
            <a:ext cx="480228" cy="48424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96881" y="5522521"/>
            <a:ext cx="479911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cs typeface="Arial" pitchFamily="34" charset="0"/>
              </a:rPr>
              <a:t>Low cost integrated management service</a:t>
            </a:r>
            <a:endParaRPr lang="ko-KR" altLang="en-US" b="1" dirty="0"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BB54B6-71A9-429E-A4CA-7E82C972D42B}"/>
              </a:ext>
            </a:extLst>
          </p:cNvPr>
          <p:cNvSpPr txBox="1"/>
          <p:nvPr/>
        </p:nvSpPr>
        <p:spPr>
          <a:xfrm>
            <a:off x="8669994" y="87015"/>
            <a:ext cx="33603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of Smart System</a:t>
            </a:r>
          </a:p>
          <a:p>
            <a:pPr algn="r"/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Pet Fish Management</a:t>
            </a:r>
            <a:endParaRPr lang="ko-KR" altLang="en-US" sz="12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7AD7705-FEE4-4190-BDD6-854DE741C8C2}"/>
              </a:ext>
            </a:extLst>
          </p:cNvPr>
          <p:cNvSpPr txBox="1"/>
          <p:nvPr/>
        </p:nvSpPr>
        <p:spPr>
          <a:xfrm>
            <a:off x="1401655" y="5891853"/>
            <a:ext cx="458956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Can restore the life cycle by systematically managing the upbringing of pet fish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81572F-CA5B-4B6D-A56E-5EC2CF1EEA15}"/>
              </a:ext>
            </a:extLst>
          </p:cNvPr>
          <p:cNvSpPr txBox="1"/>
          <p:nvPr/>
        </p:nvSpPr>
        <p:spPr>
          <a:xfrm>
            <a:off x="1296881" y="3313970"/>
            <a:ext cx="432047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</a:rPr>
              <a:t>저렴한 비용으로 단일 대상에 대한 통합적 관리 서비스를 제공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601500-C91E-4EBC-ACFC-0B3DA6CAC756}"/>
              </a:ext>
            </a:extLst>
          </p:cNvPr>
          <p:cNvSpPr txBox="1"/>
          <p:nvPr/>
        </p:nvSpPr>
        <p:spPr>
          <a:xfrm>
            <a:off x="1296881" y="3011964"/>
            <a:ext cx="432047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>
                <a:cs typeface="Arial" pitchFamily="34" charset="0"/>
              </a:rPr>
              <a:t>단일 대상에 대한 통합관리 플랫폼</a:t>
            </a:r>
          </a:p>
        </p:txBody>
      </p:sp>
      <p:sp>
        <p:nvSpPr>
          <p:cNvPr id="20" name="Frame 17">
            <a:extLst>
              <a:ext uri="{FF2B5EF4-FFF2-40B4-BE49-F238E27FC236}">
                <a16:creationId xmlns:a16="http://schemas.microsoft.com/office/drawing/2014/main" id="{6B2F9B5C-5499-4E51-B8F0-8FB983A2BD76}"/>
              </a:ext>
            </a:extLst>
          </p:cNvPr>
          <p:cNvSpPr/>
          <p:nvPr/>
        </p:nvSpPr>
        <p:spPr>
          <a:xfrm>
            <a:off x="728167" y="3064747"/>
            <a:ext cx="462700" cy="4627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pic>
        <p:nvPicPr>
          <p:cNvPr id="9" name="그림 개체 틀 8" descr="실내, 테이블, 앉아있는, 작은이(가) 표시된 사진&#10;&#10;자동 생성된 설명">
            <a:extLst>
              <a:ext uri="{FF2B5EF4-FFF2-40B4-BE49-F238E27FC236}">
                <a16:creationId xmlns:a16="http://schemas.microsoft.com/office/drawing/2014/main" id="{A47E3ACC-9C5D-4B71-8F20-D906ED4785F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9" b="4579"/>
          <a:stretch>
            <a:fillRect/>
          </a:stretch>
        </p:blipFill>
        <p:spPr/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DDA2F36-5C7C-4687-8E9E-717D01814EA9}"/>
              </a:ext>
            </a:extLst>
          </p:cNvPr>
          <p:cNvSpPr txBox="1"/>
          <p:nvPr/>
        </p:nvSpPr>
        <p:spPr>
          <a:xfrm>
            <a:off x="1288117" y="4341488"/>
            <a:ext cx="432047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</a:rPr>
              <a:t>인터넷만 있으면 언제든 서비스 제공 기능 이용가능</a:t>
            </a:r>
            <a:endParaRPr lang="en-US" altLang="ko-KR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A9811B-3D87-4C68-BBE5-07E51ACBD550}"/>
              </a:ext>
            </a:extLst>
          </p:cNvPr>
          <p:cNvSpPr txBox="1"/>
          <p:nvPr/>
        </p:nvSpPr>
        <p:spPr>
          <a:xfrm>
            <a:off x="1288117" y="4076404"/>
            <a:ext cx="432047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>
                <a:cs typeface="Arial" pitchFamily="34" charset="0"/>
              </a:rPr>
              <a:t>어디서든 서비스 이용가능</a:t>
            </a:r>
          </a:p>
        </p:txBody>
      </p:sp>
      <p:sp>
        <p:nvSpPr>
          <p:cNvPr id="28" name="Frame 17">
            <a:extLst>
              <a:ext uri="{FF2B5EF4-FFF2-40B4-BE49-F238E27FC236}">
                <a16:creationId xmlns:a16="http://schemas.microsoft.com/office/drawing/2014/main" id="{C0A1A7EA-78C3-4111-811B-3B9EC43581A9}"/>
              </a:ext>
            </a:extLst>
          </p:cNvPr>
          <p:cNvSpPr/>
          <p:nvPr/>
        </p:nvSpPr>
        <p:spPr>
          <a:xfrm>
            <a:off x="719403" y="4170950"/>
            <a:ext cx="462700" cy="4627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1026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3">
                    <a:lumMod val="75000"/>
                  </a:schemeClr>
                </a:solidFill>
              </a:rPr>
              <a:t>Expectation Effectiveness</a:t>
            </a:r>
            <a:endParaRPr lang="ko-KR" alt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Implementation of Smart System For Pet Fish Management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06928" y="2279823"/>
            <a:ext cx="433768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>
                <a:latin typeface="Arial" pitchFamily="34" charset="0"/>
                <a:cs typeface="Arial" pitchFamily="34" charset="0"/>
              </a:rPr>
              <a:t>반려어의 진입장벽을 낮출 수 있음</a:t>
            </a:r>
            <a:endParaRPr lang="en-US" altLang="ko-K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DB3B53-E622-470A-A241-661AD0633C3F}"/>
              </a:ext>
            </a:extLst>
          </p:cNvPr>
          <p:cNvSpPr/>
          <p:nvPr/>
        </p:nvSpPr>
        <p:spPr>
          <a:xfrm>
            <a:off x="10357479" y="3997458"/>
            <a:ext cx="1739900" cy="26870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DA5CAA0-4357-40F2-AFBF-5177A39414F4}"/>
              </a:ext>
            </a:extLst>
          </p:cNvPr>
          <p:cNvSpPr txBox="1"/>
          <p:nvPr/>
        </p:nvSpPr>
        <p:spPr>
          <a:xfrm>
            <a:off x="1318527" y="3820312"/>
            <a:ext cx="545192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저렴한 개발비용으로 통합 서비스를 제공함으로써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시장에 동기부여가 됨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1363FF-A7B1-473F-B35C-C716AB0B4C55}"/>
              </a:ext>
            </a:extLst>
          </p:cNvPr>
          <p:cNvSpPr txBox="1"/>
          <p:nvPr/>
        </p:nvSpPr>
        <p:spPr>
          <a:xfrm>
            <a:off x="1318527" y="2951560"/>
            <a:ext cx="595691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바쁜 현대인들의 </a:t>
            </a:r>
            <a:r>
              <a:rPr lang="ko-KR" alt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반려어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양육에 유용하고 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반려어의 생명주기를 보장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C141575-D057-412F-9272-06A19A71554F}"/>
              </a:ext>
            </a:extLst>
          </p:cNvPr>
          <p:cNvSpPr txBox="1"/>
          <p:nvPr/>
        </p:nvSpPr>
        <p:spPr>
          <a:xfrm>
            <a:off x="1306927" y="4565954"/>
            <a:ext cx="666280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>
                <a:latin typeface="Arial" panose="020B0604020202020204" pitchFamily="34" charset="0"/>
                <a:cs typeface="Arial" pitchFamily="34" charset="0"/>
              </a:rPr>
              <a:t>동일한 기술을 반려어가 아닌 </a:t>
            </a:r>
            <a:r>
              <a:rPr lang="en-US" altLang="ko-KR" b="1" dirty="0">
                <a:latin typeface="Arial" panose="020B0604020202020204" pitchFamily="34" charset="0"/>
                <a:cs typeface="Arial" pitchFamily="34" charset="0"/>
              </a:rPr>
              <a:t>IoT</a:t>
            </a:r>
            <a:r>
              <a:rPr lang="ko-KR" altLang="en-US" b="1" dirty="0">
                <a:latin typeface="Arial" panose="020B0604020202020204" pitchFamily="34" charset="0"/>
                <a:cs typeface="Arial" pitchFamily="34" charset="0"/>
              </a:rPr>
              <a:t>서비스가 이루어 지지 못하고있는 분야에도 적용가능</a:t>
            </a:r>
            <a:endParaRPr lang="en-US" altLang="ko-KR" b="1" dirty="0"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756168B-036E-44A8-A78B-5D51E027892C}"/>
              </a:ext>
            </a:extLst>
          </p:cNvPr>
          <p:cNvSpPr txBox="1"/>
          <p:nvPr/>
        </p:nvSpPr>
        <p:spPr>
          <a:xfrm>
            <a:off x="8669994" y="87015"/>
            <a:ext cx="33603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of Smart System</a:t>
            </a:r>
          </a:p>
          <a:p>
            <a:pPr algn="r"/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Pet Fish Management</a:t>
            </a:r>
            <a:endParaRPr lang="ko-KR" altLang="en-US" sz="12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3F64755-C5C6-4754-92D3-97D6447F5D9B}"/>
              </a:ext>
            </a:extLst>
          </p:cNvPr>
          <p:cNvGrpSpPr/>
          <p:nvPr/>
        </p:nvGrpSpPr>
        <p:grpSpPr>
          <a:xfrm>
            <a:off x="8096356" y="1777008"/>
            <a:ext cx="2867454" cy="4335582"/>
            <a:chOff x="5327014" y="1914218"/>
            <a:chExt cx="2867454" cy="4335582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6AEA4A8-96A6-4DA9-BF86-5A6791A450CB}"/>
                </a:ext>
              </a:extLst>
            </p:cNvPr>
            <p:cNvGrpSpPr/>
            <p:nvPr/>
          </p:nvGrpSpPr>
          <p:grpSpPr>
            <a:xfrm>
              <a:off x="5327014" y="4034802"/>
              <a:ext cx="2867454" cy="2214998"/>
              <a:chOff x="3023754" y="3403834"/>
              <a:chExt cx="2867454" cy="2214998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24" name="Trapezoid 33">
                <a:extLst>
                  <a:ext uri="{FF2B5EF4-FFF2-40B4-BE49-F238E27FC236}">
                    <a16:creationId xmlns:a16="http://schemas.microsoft.com/office/drawing/2014/main" id="{D56E53A1-9BDB-4E02-B976-344E72AEEB79}"/>
                  </a:ext>
                </a:extLst>
              </p:cNvPr>
              <p:cNvSpPr/>
              <p:nvPr/>
            </p:nvSpPr>
            <p:spPr>
              <a:xfrm>
                <a:off x="3965894" y="3403834"/>
                <a:ext cx="914400" cy="1739666"/>
              </a:xfrm>
              <a:custGeom>
                <a:avLst/>
                <a:gdLst>
                  <a:gd name="connsiteX0" fmla="*/ 0 w 914400"/>
                  <a:gd name="connsiteY0" fmla="*/ 1739666 h 1739666"/>
                  <a:gd name="connsiteX1" fmla="*/ 260357 w 914400"/>
                  <a:gd name="connsiteY1" fmla="*/ 0 h 1739666"/>
                  <a:gd name="connsiteX2" fmla="*/ 654043 w 914400"/>
                  <a:gd name="connsiteY2" fmla="*/ 0 h 1739666"/>
                  <a:gd name="connsiteX3" fmla="*/ 914400 w 914400"/>
                  <a:gd name="connsiteY3" fmla="*/ 1739666 h 1739666"/>
                  <a:gd name="connsiteX4" fmla="*/ 0 w 914400"/>
                  <a:gd name="connsiteY4" fmla="*/ 1739666 h 1739666"/>
                  <a:gd name="connsiteX0" fmla="*/ 0 w 914400"/>
                  <a:gd name="connsiteY0" fmla="*/ 1739666 h 1739666"/>
                  <a:gd name="connsiteX1" fmla="*/ 260357 w 914400"/>
                  <a:gd name="connsiteY1" fmla="*/ 0 h 1739666"/>
                  <a:gd name="connsiteX2" fmla="*/ 502739 w 914400"/>
                  <a:gd name="connsiteY2" fmla="*/ 142448 h 1739666"/>
                  <a:gd name="connsiteX3" fmla="*/ 654043 w 914400"/>
                  <a:gd name="connsiteY3" fmla="*/ 0 h 1739666"/>
                  <a:gd name="connsiteX4" fmla="*/ 914400 w 914400"/>
                  <a:gd name="connsiteY4" fmla="*/ 1739666 h 1739666"/>
                  <a:gd name="connsiteX5" fmla="*/ 0 w 914400"/>
                  <a:gd name="connsiteY5" fmla="*/ 1739666 h 1739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4400" h="1739666">
                    <a:moveTo>
                      <a:pt x="0" y="1739666"/>
                    </a:moveTo>
                    <a:lnTo>
                      <a:pt x="260357" y="0"/>
                    </a:lnTo>
                    <a:cubicBezTo>
                      <a:pt x="311996" y="-225"/>
                      <a:pt x="451100" y="142673"/>
                      <a:pt x="502739" y="142448"/>
                    </a:cubicBezTo>
                    <a:lnTo>
                      <a:pt x="654043" y="0"/>
                    </a:lnTo>
                    <a:lnTo>
                      <a:pt x="914400" y="1739666"/>
                    </a:lnTo>
                    <a:lnTo>
                      <a:pt x="0" y="17396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Chord 39">
                <a:extLst>
                  <a:ext uri="{FF2B5EF4-FFF2-40B4-BE49-F238E27FC236}">
                    <a16:creationId xmlns:a16="http://schemas.microsoft.com/office/drawing/2014/main" id="{9780491B-BD14-4D11-A3C2-990B6B5ADD8A}"/>
                  </a:ext>
                </a:extLst>
              </p:cNvPr>
              <p:cNvSpPr/>
              <p:nvPr/>
            </p:nvSpPr>
            <p:spPr>
              <a:xfrm>
                <a:off x="3269506" y="4673600"/>
                <a:ext cx="914400" cy="914400"/>
              </a:xfrm>
              <a:prstGeom prst="chord">
                <a:avLst>
                  <a:gd name="adj1" fmla="val 10613644"/>
                  <a:gd name="adj2" fmla="val 14119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Chord 40">
                <a:extLst>
                  <a:ext uri="{FF2B5EF4-FFF2-40B4-BE49-F238E27FC236}">
                    <a16:creationId xmlns:a16="http://schemas.microsoft.com/office/drawing/2014/main" id="{9F0C05D1-62A1-492F-8565-6CA0F63F7C10}"/>
                  </a:ext>
                </a:extLst>
              </p:cNvPr>
              <p:cNvSpPr/>
              <p:nvPr/>
            </p:nvSpPr>
            <p:spPr>
              <a:xfrm>
                <a:off x="4321538" y="4501320"/>
                <a:ext cx="1117512" cy="1117512"/>
              </a:xfrm>
              <a:prstGeom prst="chord">
                <a:avLst>
                  <a:gd name="adj1" fmla="val 10342302"/>
                  <a:gd name="adj2" fmla="val 65584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Chord 41">
                <a:extLst>
                  <a:ext uri="{FF2B5EF4-FFF2-40B4-BE49-F238E27FC236}">
                    <a16:creationId xmlns:a16="http://schemas.microsoft.com/office/drawing/2014/main" id="{C7C8ED32-9106-4098-8986-4524C374CA4E}"/>
                  </a:ext>
                </a:extLst>
              </p:cNvPr>
              <p:cNvSpPr/>
              <p:nvPr/>
            </p:nvSpPr>
            <p:spPr>
              <a:xfrm>
                <a:off x="3726496" y="4402596"/>
                <a:ext cx="1010970" cy="1010970"/>
              </a:xfrm>
              <a:prstGeom prst="chord">
                <a:avLst>
                  <a:gd name="adj1" fmla="val 10613644"/>
                  <a:gd name="adj2" fmla="val 14119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Chord 42">
                <a:extLst>
                  <a:ext uri="{FF2B5EF4-FFF2-40B4-BE49-F238E27FC236}">
                    <a16:creationId xmlns:a16="http://schemas.microsoft.com/office/drawing/2014/main" id="{BB8460F8-BAAF-4605-B213-0EDE708A9437}"/>
                  </a:ext>
                </a:extLst>
              </p:cNvPr>
              <p:cNvSpPr/>
              <p:nvPr/>
            </p:nvSpPr>
            <p:spPr>
              <a:xfrm>
                <a:off x="5109845" y="4752818"/>
                <a:ext cx="781363" cy="781363"/>
              </a:xfrm>
              <a:prstGeom prst="chord">
                <a:avLst>
                  <a:gd name="adj1" fmla="val 10613644"/>
                  <a:gd name="adj2" fmla="val 14119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Chord 43">
                <a:extLst>
                  <a:ext uri="{FF2B5EF4-FFF2-40B4-BE49-F238E27FC236}">
                    <a16:creationId xmlns:a16="http://schemas.microsoft.com/office/drawing/2014/main" id="{D5484FE0-B07F-4CB1-AB5A-C688B71A15FF}"/>
                  </a:ext>
                </a:extLst>
              </p:cNvPr>
              <p:cNvSpPr/>
              <p:nvPr/>
            </p:nvSpPr>
            <p:spPr>
              <a:xfrm>
                <a:off x="3023754" y="4873433"/>
                <a:ext cx="540133" cy="540133"/>
              </a:xfrm>
              <a:prstGeom prst="chord">
                <a:avLst>
                  <a:gd name="adj1" fmla="val 10613644"/>
                  <a:gd name="adj2" fmla="val 14119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8" name="Group 34">
              <a:extLst>
                <a:ext uri="{FF2B5EF4-FFF2-40B4-BE49-F238E27FC236}">
                  <a16:creationId xmlns:a16="http://schemas.microsoft.com/office/drawing/2014/main" id="{66CB3BB5-DFAE-4EEB-8C46-EA37647209BE}"/>
                </a:ext>
              </a:extLst>
            </p:cNvPr>
            <p:cNvGrpSpPr/>
            <p:nvPr/>
          </p:nvGrpSpPr>
          <p:grpSpPr>
            <a:xfrm>
              <a:off x="6083248" y="1914218"/>
              <a:ext cx="1304431" cy="2461875"/>
              <a:chOff x="3779988" y="1298141"/>
              <a:chExt cx="1304431" cy="2461875"/>
            </a:xfrm>
          </p:grpSpPr>
          <p:sp>
            <p:nvSpPr>
              <p:cNvPr id="39" name="Freeform 35">
                <a:extLst>
                  <a:ext uri="{FF2B5EF4-FFF2-40B4-BE49-F238E27FC236}">
                    <a16:creationId xmlns:a16="http://schemas.microsoft.com/office/drawing/2014/main" id="{D0978C03-2568-4195-98AC-84E499958E67}"/>
                  </a:ext>
                </a:extLst>
              </p:cNvPr>
              <p:cNvSpPr/>
              <p:nvPr/>
            </p:nvSpPr>
            <p:spPr>
              <a:xfrm>
                <a:off x="4333425" y="1298141"/>
                <a:ext cx="200205" cy="1710412"/>
              </a:xfrm>
              <a:custGeom>
                <a:avLst/>
                <a:gdLst>
                  <a:gd name="connsiteX0" fmla="*/ 86265 w 181155"/>
                  <a:gd name="connsiteY0" fmla="*/ 0 h 1708031"/>
                  <a:gd name="connsiteX1" fmla="*/ 0 w 181155"/>
                  <a:gd name="connsiteY1" fmla="*/ 1682151 h 1708031"/>
                  <a:gd name="connsiteX2" fmla="*/ 181155 w 181155"/>
                  <a:gd name="connsiteY2" fmla="*/ 1708031 h 1708031"/>
                  <a:gd name="connsiteX3" fmla="*/ 86265 w 181155"/>
                  <a:gd name="connsiteY3" fmla="*/ 0 h 1708031"/>
                  <a:gd name="connsiteX0" fmla="*/ 86265 w 181155"/>
                  <a:gd name="connsiteY0" fmla="*/ 0 h 1708031"/>
                  <a:gd name="connsiteX1" fmla="*/ 0 w 181155"/>
                  <a:gd name="connsiteY1" fmla="*/ 1682151 h 1708031"/>
                  <a:gd name="connsiteX2" fmla="*/ 181155 w 181155"/>
                  <a:gd name="connsiteY2" fmla="*/ 1708031 h 1708031"/>
                  <a:gd name="connsiteX3" fmla="*/ 100462 w 181155"/>
                  <a:gd name="connsiteY3" fmla="*/ 4405 h 1708031"/>
                  <a:gd name="connsiteX4" fmla="*/ 86265 w 181155"/>
                  <a:gd name="connsiteY4" fmla="*/ 0 h 1708031"/>
                  <a:gd name="connsiteX0" fmla="*/ 76740 w 181155"/>
                  <a:gd name="connsiteY0" fmla="*/ 5120 h 1703626"/>
                  <a:gd name="connsiteX1" fmla="*/ 0 w 181155"/>
                  <a:gd name="connsiteY1" fmla="*/ 1677746 h 1703626"/>
                  <a:gd name="connsiteX2" fmla="*/ 181155 w 181155"/>
                  <a:gd name="connsiteY2" fmla="*/ 1703626 h 1703626"/>
                  <a:gd name="connsiteX3" fmla="*/ 100462 w 181155"/>
                  <a:gd name="connsiteY3" fmla="*/ 0 h 1703626"/>
                  <a:gd name="connsiteX4" fmla="*/ 76740 w 181155"/>
                  <a:gd name="connsiteY4" fmla="*/ 5120 h 1703626"/>
                  <a:gd name="connsiteX0" fmla="*/ 76740 w 181155"/>
                  <a:gd name="connsiteY0" fmla="*/ 0 h 1698506"/>
                  <a:gd name="connsiteX1" fmla="*/ 0 w 181155"/>
                  <a:gd name="connsiteY1" fmla="*/ 1672626 h 1698506"/>
                  <a:gd name="connsiteX2" fmla="*/ 181155 w 181155"/>
                  <a:gd name="connsiteY2" fmla="*/ 1698506 h 1698506"/>
                  <a:gd name="connsiteX3" fmla="*/ 93318 w 181155"/>
                  <a:gd name="connsiteY3" fmla="*/ 6786 h 1698506"/>
                  <a:gd name="connsiteX4" fmla="*/ 76740 w 181155"/>
                  <a:gd name="connsiteY4" fmla="*/ 0 h 1698506"/>
                  <a:gd name="connsiteX0" fmla="*/ 79122 w 181155"/>
                  <a:gd name="connsiteY0" fmla="*/ 5120 h 1691720"/>
                  <a:gd name="connsiteX1" fmla="*/ 0 w 181155"/>
                  <a:gd name="connsiteY1" fmla="*/ 1665840 h 1691720"/>
                  <a:gd name="connsiteX2" fmla="*/ 181155 w 181155"/>
                  <a:gd name="connsiteY2" fmla="*/ 1691720 h 1691720"/>
                  <a:gd name="connsiteX3" fmla="*/ 93318 w 181155"/>
                  <a:gd name="connsiteY3" fmla="*/ 0 h 1691720"/>
                  <a:gd name="connsiteX4" fmla="*/ 79122 w 181155"/>
                  <a:gd name="connsiteY4" fmla="*/ 5120 h 1691720"/>
                  <a:gd name="connsiteX0" fmla="*/ 79122 w 181155"/>
                  <a:gd name="connsiteY0" fmla="*/ 0 h 1686600"/>
                  <a:gd name="connsiteX1" fmla="*/ 0 w 181155"/>
                  <a:gd name="connsiteY1" fmla="*/ 1660720 h 1686600"/>
                  <a:gd name="connsiteX2" fmla="*/ 181155 w 181155"/>
                  <a:gd name="connsiteY2" fmla="*/ 1686600 h 1686600"/>
                  <a:gd name="connsiteX3" fmla="*/ 93318 w 181155"/>
                  <a:gd name="connsiteY3" fmla="*/ 4405 h 1686600"/>
                  <a:gd name="connsiteX4" fmla="*/ 79122 w 181155"/>
                  <a:gd name="connsiteY4" fmla="*/ 0 h 1686600"/>
                  <a:gd name="connsiteX0" fmla="*/ 93410 w 195443"/>
                  <a:gd name="connsiteY0" fmla="*/ 0 h 1708345"/>
                  <a:gd name="connsiteX1" fmla="*/ 0 w 195443"/>
                  <a:gd name="connsiteY1" fmla="*/ 1708345 h 1708345"/>
                  <a:gd name="connsiteX2" fmla="*/ 195443 w 195443"/>
                  <a:gd name="connsiteY2" fmla="*/ 1686600 h 1708345"/>
                  <a:gd name="connsiteX3" fmla="*/ 107606 w 195443"/>
                  <a:gd name="connsiteY3" fmla="*/ 4405 h 1708345"/>
                  <a:gd name="connsiteX4" fmla="*/ 93410 w 195443"/>
                  <a:gd name="connsiteY4" fmla="*/ 0 h 1708345"/>
                  <a:gd name="connsiteX0" fmla="*/ 93410 w 200205"/>
                  <a:gd name="connsiteY0" fmla="*/ 0 h 1710412"/>
                  <a:gd name="connsiteX1" fmla="*/ 0 w 200205"/>
                  <a:gd name="connsiteY1" fmla="*/ 1708345 h 1710412"/>
                  <a:gd name="connsiteX2" fmla="*/ 200205 w 200205"/>
                  <a:gd name="connsiteY2" fmla="*/ 1710412 h 1710412"/>
                  <a:gd name="connsiteX3" fmla="*/ 107606 w 200205"/>
                  <a:gd name="connsiteY3" fmla="*/ 4405 h 1710412"/>
                  <a:gd name="connsiteX4" fmla="*/ 93410 w 200205"/>
                  <a:gd name="connsiteY4" fmla="*/ 0 h 1710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205" h="1710412">
                    <a:moveTo>
                      <a:pt x="93410" y="0"/>
                    </a:moveTo>
                    <a:lnTo>
                      <a:pt x="0" y="1708345"/>
                    </a:lnTo>
                    <a:lnTo>
                      <a:pt x="200205" y="1710412"/>
                    </a:lnTo>
                    <a:cubicBezTo>
                      <a:pt x="171720" y="1183812"/>
                      <a:pt x="136091" y="531005"/>
                      <a:pt x="107606" y="4405"/>
                    </a:cubicBezTo>
                    <a:lnTo>
                      <a:pt x="93410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Freeform 36">
                <a:extLst>
                  <a:ext uri="{FF2B5EF4-FFF2-40B4-BE49-F238E27FC236}">
                    <a16:creationId xmlns:a16="http://schemas.microsoft.com/office/drawing/2014/main" id="{BB322932-0396-4F6C-8F11-8CD00741E748}"/>
                  </a:ext>
                </a:extLst>
              </p:cNvPr>
              <p:cNvSpPr/>
              <p:nvPr/>
            </p:nvSpPr>
            <p:spPr>
              <a:xfrm flipH="1">
                <a:off x="4441313" y="1380365"/>
                <a:ext cx="643106" cy="1707892"/>
              </a:xfrm>
              <a:custGeom>
                <a:avLst/>
                <a:gdLst>
                  <a:gd name="connsiteX0" fmla="*/ 621102 w 621102"/>
                  <a:gd name="connsiteY0" fmla="*/ 0 h 1690778"/>
                  <a:gd name="connsiteX1" fmla="*/ 0 w 621102"/>
                  <a:gd name="connsiteY1" fmla="*/ 1690778 h 1690778"/>
                  <a:gd name="connsiteX2" fmla="*/ 560717 w 621102"/>
                  <a:gd name="connsiteY2" fmla="*/ 1492370 h 1690778"/>
                  <a:gd name="connsiteX3" fmla="*/ 621102 w 621102"/>
                  <a:gd name="connsiteY3" fmla="*/ 0 h 1690778"/>
                  <a:gd name="connsiteX0" fmla="*/ 643106 w 643106"/>
                  <a:gd name="connsiteY0" fmla="*/ 0 h 1707892"/>
                  <a:gd name="connsiteX1" fmla="*/ 0 w 643106"/>
                  <a:gd name="connsiteY1" fmla="*/ 1707892 h 1707892"/>
                  <a:gd name="connsiteX2" fmla="*/ 560717 w 643106"/>
                  <a:gd name="connsiteY2" fmla="*/ 1509484 h 1707892"/>
                  <a:gd name="connsiteX3" fmla="*/ 643106 w 643106"/>
                  <a:gd name="connsiteY3" fmla="*/ 0 h 1707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3106" h="1707892">
                    <a:moveTo>
                      <a:pt x="643106" y="0"/>
                    </a:moveTo>
                    <a:lnTo>
                      <a:pt x="0" y="1707892"/>
                    </a:lnTo>
                    <a:lnTo>
                      <a:pt x="560717" y="1509484"/>
                    </a:lnTo>
                    <a:lnTo>
                      <a:pt x="64310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Freeform 37">
                <a:extLst>
                  <a:ext uri="{FF2B5EF4-FFF2-40B4-BE49-F238E27FC236}">
                    <a16:creationId xmlns:a16="http://schemas.microsoft.com/office/drawing/2014/main" id="{A6DA2CB5-A797-48A4-BC35-1C6B84D75629}"/>
                  </a:ext>
                </a:extLst>
              </p:cNvPr>
              <p:cNvSpPr/>
              <p:nvPr/>
            </p:nvSpPr>
            <p:spPr>
              <a:xfrm>
                <a:off x="3779988" y="1380365"/>
                <a:ext cx="643106" cy="1707892"/>
              </a:xfrm>
              <a:custGeom>
                <a:avLst/>
                <a:gdLst>
                  <a:gd name="connsiteX0" fmla="*/ 621102 w 621102"/>
                  <a:gd name="connsiteY0" fmla="*/ 0 h 1690778"/>
                  <a:gd name="connsiteX1" fmla="*/ 0 w 621102"/>
                  <a:gd name="connsiteY1" fmla="*/ 1690778 h 1690778"/>
                  <a:gd name="connsiteX2" fmla="*/ 560717 w 621102"/>
                  <a:gd name="connsiteY2" fmla="*/ 1492370 h 1690778"/>
                  <a:gd name="connsiteX3" fmla="*/ 621102 w 621102"/>
                  <a:gd name="connsiteY3" fmla="*/ 0 h 1690778"/>
                  <a:gd name="connsiteX0" fmla="*/ 643106 w 643106"/>
                  <a:gd name="connsiteY0" fmla="*/ 0 h 1707892"/>
                  <a:gd name="connsiteX1" fmla="*/ 0 w 643106"/>
                  <a:gd name="connsiteY1" fmla="*/ 1707892 h 1707892"/>
                  <a:gd name="connsiteX2" fmla="*/ 560717 w 643106"/>
                  <a:gd name="connsiteY2" fmla="*/ 1509484 h 1707892"/>
                  <a:gd name="connsiteX3" fmla="*/ 643106 w 643106"/>
                  <a:gd name="connsiteY3" fmla="*/ 0 h 1707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3106" h="1707892">
                    <a:moveTo>
                      <a:pt x="643106" y="0"/>
                    </a:moveTo>
                    <a:lnTo>
                      <a:pt x="0" y="1707892"/>
                    </a:lnTo>
                    <a:lnTo>
                      <a:pt x="560717" y="1509484"/>
                    </a:lnTo>
                    <a:lnTo>
                      <a:pt x="64310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Freeform 38">
                <a:extLst>
                  <a:ext uri="{FF2B5EF4-FFF2-40B4-BE49-F238E27FC236}">
                    <a16:creationId xmlns:a16="http://schemas.microsoft.com/office/drawing/2014/main" id="{29F5AB8B-B779-41CE-B904-CD427C4B6744}"/>
                  </a:ext>
                </a:extLst>
              </p:cNvPr>
              <p:cNvSpPr/>
              <p:nvPr/>
            </p:nvSpPr>
            <p:spPr>
              <a:xfrm>
                <a:off x="3810452" y="3008553"/>
                <a:ext cx="1186798" cy="751463"/>
              </a:xfrm>
              <a:custGeom>
                <a:avLst/>
                <a:gdLst/>
                <a:ahLst/>
                <a:cxnLst/>
                <a:rect l="l" t="t" r="r" b="b"/>
                <a:pathLst>
                  <a:path w="1186798" h="751463">
                    <a:moveTo>
                      <a:pt x="571900" y="18996"/>
                    </a:moveTo>
                    <a:cubicBezTo>
                      <a:pt x="463937" y="77983"/>
                      <a:pt x="428075" y="330281"/>
                      <a:pt x="651355" y="487491"/>
                    </a:cubicBezTo>
                    <a:cubicBezTo>
                      <a:pt x="595490" y="341069"/>
                      <a:pt x="632624" y="268838"/>
                      <a:pt x="668711" y="195562"/>
                    </a:cubicBezTo>
                    <a:cubicBezTo>
                      <a:pt x="669313" y="232813"/>
                      <a:pt x="631252" y="312906"/>
                      <a:pt x="724853" y="359561"/>
                    </a:cubicBezTo>
                    <a:cubicBezTo>
                      <a:pt x="681048" y="219220"/>
                      <a:pt x="866081" y="175012"/>
                      <a:pt x="671806" y="20041"/>
                    </a:cubicBezTo>
                    <a:cubicBezTo>
                      <a:pt x="952810" y="60640"/>
                      <a:pt x="870180" y="203640"/>
                      <a:pt x="936973" y="347687"/>
                    </a:cubicBezTo>
                    <a:cubicBezTo>
                      <a:pt x="888101" y="356187"/>
                      <a:pt x="817286" y="225711"/>
                      <a:pt x="833200" y="287502"/>
                    </a:cubicBezTo>
                    <a:cubicBezTo>
                      <a:pt x="916717" y="531671"/>
                      <a:pt x="666903" y="538643"/>
                      <a:pt x="746240" y="751463"/>
                    </a:cubicBezTo>
                    <a:cubicBezTo>
                      <a:pt x="499659" y="737527"/>
                      <a:pt x="571782" y="508334"/>
                      <a:pt x="455818" y="452601"/>
                    </a:cubicBezTo>
                    <a:cubicBezTo>
                      <a:pt x="424343" y="446974"/>
                      <a:pt x="386598" y="472693"/>
                      <a:pt x="456483" y="587233"/>
                    </a:cubicBezTo>
                    <a:cubicBezTo>
                      <a:pt x="49466" y="283924"/>
                      <a:pt x="335238" y="35996"/>
                      <a:pt x="571900" y="18996"/>
                    </a:cubicBezTo>
                    <a:close/>
                    <a:moveTo>
                      <a:pt x="1179221" y="0"/>
                    </a:moveTo>
                    <a:lnTo>
                      <a:pt x="1186798" y="0"/>
                    </a:lnTo>
                    <a:lnTo>
                      <a:pt x="1186190" y="4819"/>
                    </a:lnTo>
                    <a:close/>
                    <a:moveTo>
                      <a:pt x="0" y="0"/>
                    </a:moveTo>
                    <a:lnTo>
                      <a:pt x="29871" y="0"/>
                    </a:lnTo>
                    <a:lnTo>
                      <a:pt x="2400" y="1899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519459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203393" y="393063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623153" y="246183"/>
            <a:ext cx="2917315" cy="706432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i="1" spc="-1" dirty="0">
                <a:solidFill>
                  <a:schemeClr val="bg2">
                    <a:lumMod val="25000"/>
                  </a:schemeClr>
                </a:solidFill>
                <a:latin typeface="굴림"/>
                <a:ea typeface="나눔스퀘어 ExtraBold" panose="020B0600000101010101"/>
              </a:rPr>
              <a:t>스케쥴 차트</a:t>
            </a:r>
            <a:endParaRPr lang="en-US" altLang="ko-KR" i="1" dirty="0">
              <a:solidFill>
                <a:schemeClr val="bg2">
                  <a:lumMod val="25000"/>
                </a:schemeClr>
              </a:solidFill>
              <a:ea typeface="나눔스퀘어 ExtraBold" panose="020B0600000101010101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EC53A14-C3D9-48C9-B72D-3A3077662024}"/>
              </a:ext>
            </a:extLst>
          </p:cNvPr>
          <p:cNvGrpSpPr/>
          <p:nvPr/>
        </p:nvGrpSpPr>
        <p:grpSpPr>
          <a:xfrm>
            <a:off x="806596" y="1476375"/>
            <a:ext cx="10807408" cy="4350556"/>
            <a:chOff x="0" y="1316766"/>
            <a:chExt cx="12192000" cy="554123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B58376D-8243-423A-8F0A-D7FA80871B57}"/>
                </a:ext>
              </a:extLst>
            </p:cNvPr>
            <p:cNvSpPr/>
            <p:nvPr/>
          </p:nvSpPr>
          <p:spPr>
            <a:xfrm>
              <a:off x="0" y="6477000"/>
              <a:ext cx="12192000" cy="381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17C830BE-FDE9-4C65-B4BD-1697C8850EDC}"/>
                </a:ext>
              </a:extLst>
            </p:cNvPr>
            <p:cNvSpPr/>
            <p:nvPr/>
          </p:nvSpPr>
          <p:spPr>
            <a:xfrm>
              <a:off x="266700" y="1316766"/>
              <a:ext cx="11601450" cy="38100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0B21B1E-591F-48B4-9AF2-A4F0145CFBA7}"/>
                </a:ext>
              </a:extLst>
            </p:cNvPr>
            <p:cNvSpPr txBox="1"/>
            <p:nvPr/>
          </p:nvSpPr>
          <p:spPr>
            <a:xfrm>
              <a:off x="3162299" y="1369753"/>
              <a:ext cx="438145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1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5A917AB-4A04-4DEB-AA02-42A59DCDD063}"/>
                </a:ext>
              </a:extLst>
            </p:cNvPr>
            <p:cNvSpPr txBox="1"/>
            <p:nvPr/>
          </p:nvSpPr>
          <p:spPr>
            <a:xfrm>
              <a:off x="361952" y="2451135"/>
              <a:ext cx="2095500" cy="588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</a:rPr>
                <a:t>Establish Develop Environment</a:t>
              </a:r>
              <a:endParaRPr lang="ko-KR" altLang="en-US" sz="12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2776594-9A29-446B-8CC2-867025D31086}"/>
                </a:ext>
              </a:extLst>
            </p:cNvPr>
            <p:cNvSpPr txBox="1"/>
            <p:nvPr/>
          </p:nvSpPr>
          <p:spPr>
            <a:xfrm>
              <a:off x="319086" y="3924863"/>
              <a:ext cx="2190748" cy="588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Development of Sensor Module Functions</a:t>
              </a:r>
              <a:endParaRPr lang="ko-KR" altLang="en-US" sz="12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8E3ED6-F446-4144-88D7-527EB4F2D274}"/>
                </a:ext>
              </a:extLst>
            </p:cNvPr>
            <p:cNvSpPr txBox="1"/>
            <p:nvPr/>
          </p:nvSpPr>
          <p:spPr>
            <a:xfrm>
              <a:off x="361952" y="3208684"/>
              <a:ext cx="2095500" cy="588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Set AWS Server</a:t>
              </a:r>
            </a:p>
            <a:p>
              <a:pPr algn="ctr"/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And develop Agent</a:t>
              </a:r>
              <a:endParaRPr lang="ko-KR" altLang="en-US" sz="12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9D4E1B0-1E43-42E3-88A4-21CC3A2C7A95}"/>
                </a:ext>
              </a:extLst>
            </p:cNvPr>
            <p:cNvSpPr txBox="1"/>
            <p:nvPr/>
          </p:nvSpPr>
          <p:spPr>
            <a:xfrm>
              <a:off x="390527" y="5263454"/>
              <a:ext cx="2095500" cy="588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 function and error correct</a:t>
              </a:r>
              <a:endParaRPr lang="ko-KR" altLang="en-US" sz="12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4F45340-CDA5-44F3-9BF5-197BDA0DA0F5}"/>
                </a:ext>
              </a:extLst>
            </p:cNvPr>
            <p:cNvSpPr txBox="1"/>
            <p:nvPr/>
          </p:nvSpPr>
          <p:spPr>
            <a:xfrm>
              <a:off x="371475" y="5927978"/>
              <a:ext cx="2095500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test</a:t>
              </a:r>
              <a:endParaRPr lang="ko-KR" altLang="en-US" sz="12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D5073781-CC74-4F0F-9E95-C25ABF0E6437}"/>
                </a:ext>
              </a:extLst>
            </p:cNvPr>
            <p:cNvCxnSpPr>
              <a:cxnSpLocks/>
            </p:cNvCxnSpPr>
            <p:nvPr/>
          </p:nvCxnSpPr>
          <p:spPr>
            <a:xfrm>
              <a:off x="2705100" y="2095500"/>
              <a:ext cx="0" cy="4019550"/>
            </a:xfrm>
            <a:prstGeom prst="line">
              <a:avLst/>
            </a:prstGeom>
            <a:ln w="28575"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597AE84-9019-4C9F-B48A-CFB25A82E405}"/>
                </a:ext>
              </a:extLst>
            </p:cNvPr>
            <p:cNvSpPr txBox="1"/>
            <p:nvPr/>
          </p:nvSpPr>
          <p:spPr>
            <a:xfrm>
              <a:off x="3848096" y="1369753"/>
              <a:ext cx="438145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2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9C47125-47DF-4773-B394-7D1FF2CA6864}"/>
                </a:ext>
              </a:extLst>
            </p:cNvPr>
            <p:cNvSpPr txBox="1"/>
            <p:nvPr/>
          </p:nvSpPr>
          <p:spPr>
            <a:xfrm>
              <a:off x="4533889" y="1369753"/>
              <a:ext cx="438145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3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85EC54A-1D75-4185-B420-4A6A8614BAA7}"/>
                </a:ext>
              </a:extLst>
            </p:cNvPr>
            <p:cNvSpPr txBox="1"/>
            <p:nvPr/>
          </p:nvSpPr>
          <p:spPr>
            <a:xfrm>
              <a:off x="5219682" y="1369753"/>
              <a:ext cx="438145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4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2404DB-1590-43FF-98A9-EB2532EB1BF1}"/>
                </a:ext>
              </a:extLst>
            </p:cNvPr>
            <p:cNvSpPr txBox="1"/>
            <p:nvPr/>
          </p:nvSpPr>
          <p:spPr>
            <a:xfrm>
              <a:off x="5905506" y="1364481"/>
              <a:ext cx="438145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5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25DEB23-5FF3-45F6-875A-9195A5B67608}"/>
                </a:ext>
              </a:extLst>
            </p:cNvPr>
            <p:cNvSpPr txBox="1"/>
            <p:nvPr/>
          </p:nvSpPr>
          <p:spPr>
            <a:xfrm>
              <a:off x="6591301" y="1364481"/>
              <a:ext cx="438145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6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CD2D9BE-ECB4-419C-8699-FB0EE9DB5897}"/>
                </a:ext>
              </a:extLst>
            </p:cNvPr>
            <p:cNvSpPr txBox="1"/>
            <p:nvPr/>
          </p:nvSpPr>
          <p:spPr>
            <a:xfrm>
              <a:off x="7277095" y="1364481"/>
              <a:ext cx="438145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7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02FB26E-212D-4723-9D4E-D8DEF5EFC3DC}"/>
                </a:ext>
              </a:extLst>
            </p:cNvPr>
            <p:cNvSpPr txBox="1"/>
            <p:nvPr/>
          </p:nvSpPr>
          <p:spPr>
            <a:xfrm>
              <a:off x="7962889" y="1364481"/>
              <a:ext cx="438145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8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1EB358-994C-4705-898A-B20BA090A1A0}"/>
                </a:ext>
              </a:extLst>
            </p:cNvPr>
            <p:cNvSpPr txBox="1"/>
            <p:nvPr/>
          </p:nvSpPr>
          <p:spPr>
            <a:xfrm>
              <a:off x="8648683" y="1369753"/>
              <a:ext cx="438145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9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56E71FE-172E-4DCD-8A80-EA7D575283BC}"/>
                </a:ext>
              </a:extLst>
            </p:cNvPr>
            <p:cNvSpPr txBox="1"/>
            <p:nvPr/>
          </p:nvSpPr>
          <p:spPr>
            <a:xfrm>
              <a:off x="9334477" y="1369753"/>
              <a:ext cx="438145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10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4EFBD94-518D-4CD6-B194-42EC3FA9E363}"/>
                </a:ext>
              </a:extLst>
            </p:cNvPr>
            <p:cNvSpPr txBox="1"/>
            <p:nvPr/>
          </p:nvSpPr>
          <p:spPr>
            <a:xfrm>
              <a:off x="10020271" y="1369753"/>
              <a:ext cx="438145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11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3732172-A3F4-4CB9-9391-4ED49CC767EA}"/>
                </a:ext>
              </a:extLst>
            </p:cNvPr>
            <p:cNvSpPr txBox="1"/>
            <p:nvPr/>
          </p:nvSpPr>
          <p:spPr>
            <a:xfrm>
              <a:off x="10706065" y="1369753"/>
              <a:ext cx="438145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12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074C788-AFC8-4A3C-B99B-CEE8FA871707}"/>
                </a:ext>
              </a:extLst>
            </p:cNvPr>
            <p:cNvSpPr txBox="1"/>
            <p:nvPr/>
          </p:nvSpPr>
          <p:spPr>
            <a:xfrm>
              <a:off x="400050" y="1903877"/>
              <a:ext cx="1828800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</a:rPr>
                <a:t>Planning Project</a:t>
              </a:r>
              <a:endParaRPr lang="ko-KR" altLang="en-US" sz="12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7689DF5-EF3E-4F11-A42E-7C3271F254D9}"/>
                </a:ext>
              </a:extLst>
            </p:cNvPr>
            <p:cNvSpPr txBox="1"/>
            <p:nvPr/>
          </p:nvSpPr>
          <p:spPr>
            <a:xfrm>
              <a:off x="3190859" y="1954323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9E7C77A-B256-4B69-8219-8428D75C6151}"/>
                </a:ext>
              </a:extLst>
            </p:cNvPr>
            <p:cNvSpPr txBox="1"/>
            <p:nvPr/>
          </p:nvSpPr>
          <p:spPr>
            <a:xfrm>
              <a:off x="3819518" y="2481754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FC9F697-63BC-49BE-BC9C-790B2BD9AB42}"/>
                </a:ext>
              </a:extLst>
            </p:cNvPr>
            <p:cNvSpPr txBox="1"/>
            <p:nvPr/>
          </p:nvSpPr>
          <p:spPr>
            <a:xfrm>
              <a:off x="4533889" y="2482661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1C190CA-478F-46A8-98A7-927E61A8872C}"/>
                </a:ext>
              </a:extLst>
            </p:cNvPr>
            <p:cNvSpPr txBox="1"/>
            <p:nvPr/>
          </p:nvSpPr>
          <p:spPr>
            <a:xfrm>
              <a:off x="4505311" y="3155557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3D628A2-82DC-4F43-8553-EFA42578F545}"/>
                </a:ext>
              </a:extLst>
            </p:cNvPr>
            <p:cNvSpPr txBox="1"/>
            <p:nvPr/>
          </p:nvSpPr>
          <p:spPr>
            <a:xfrm>
              <a:off x="5219682" y="3155557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0D6EA6-12B5-473B-94E0-F2FE33FAAE73}"/>
                </a:ext>
              </a:extLst>
            </p:cNvPr>
            <p:cNvSpPr txBox="1"/>
            <p:nvPr/>
          </p:nvSpPr>
          <p:spPr>
            <a:xfrm>
              <a:off x="5229201" y="4072375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5B635D5-5D26-40FA-82CA-C9903FAC631C}"/>
                </a:ext>
              </a:extLst>
            </p:cNvPr>
            <p:cNvSpPr txBox="1"/>
            <p:nvPr/>
          </p:nvSpPr>
          <p:spPr>
            <a:xfrm>
              <a:off x="5905506" y="4072375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870C30C-EFEA-4D28-94A7-331232DD4DE5}"/>
                </a:ext>
              </a:extLst>
            </p:cNvPr>
            <p:cNvSpPr txBox="1"/>
            <p:nvPr/>
          </p:nvSpPr>
          <p:spPr>
            <a:xfrm>
              <a:off x="6591301" y="4072375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FC940F1-C6B8-4151-81AA-753AF97F463F}"/>
                </a:ext>
              </a:extLst>
            </p:cNvPr>
            <p:cNvSpPr txBox="1"/>
            <p:nvPr/>
          </p:nvSpPr>
          <p:spPr>
            <a:xfrm>
              <a:off x="5934090" y="4792342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203A42D-5C42-4D94-86FF-619F3E019345}"/>
                </a:ext>
              </a:extLst>
            </p:cNvPr>
            <p:cNvSpPr txBox="1"/>
            <p:nvPr/>
          </p:nvSpPr>
          <p:spPr>
            <a:xfrm>
              <a:off x="6591301" y="4792342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E1E2357-E789-4B77-AB5B-595BCB2BAF0D}"/>
                </a:ext>
              </a:extLst>
            </p:cNvPr>
            <p:cNvSpPr txBox="1"/>
            <p:nvPr/>
          </p:nvSpPr>
          <p:spPr>
            <a:xfrm>
              <a:off x="7310438" y="4792342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315F8E5-5881-46A8-8F7E-E4341FD5468B}"/>
                </a:ext>
              </a:extLst>
            </p:cNvPr>
            <p:cNvSpPr txBox="1"/>
            <p:nvPr/>
          </p:nvSpPr>
          <p:spPr>
            <a:xfrm>
              <a:off x="9301139" y="5402058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B47CAC4-A771-48ED-AFF1-184FFC6C112C}"/>
                </a:ext>
              </a:extLst>
            </p:cNvPr>
            <p:cNvSpPr txBox="1"/>
            <p:nvPr/>
          </p:nvSpPr>
          <p:spPr>
            <a:xfrm>
              <a:off x="10020271" y="5402058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378090F-2922-4D5C-80BB-D3D1376FB230}"/>
                </a:ext>
              </a:extLst>
            </p:cNvPr>
            <p:cNvSpPr txBox="1"/>
            <p:nvPr/>
          </p:nvSpPr>
          <p:spPr>
            <a:xfrm>
              <a:off x="10706065" y="5936686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DFB08D0-76F2-40A7-9FCE-4A2C3B3E3648}"/>
                </a:ext>
              </a:extLst>
            </p:cNvPr>
            <p:cNvSpPr txBox="1"/>
            <p:nvPr/>
          </p:nvSpPr>
          <p:spPr>
            <a:xfrm>
              <a:off x="400050" y="4642854"/>
              <a:ext cx="2190748" cy="588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Development of App</a:t>
              </a:r>
            </a:p>
            <a:p>
              <a:pPr algn="ctr"/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And user interface</a:t>
              </a:r>
              <a:endParaRPr lang="ko-KR" altLang="en-US" sz="12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8EEC19E-65F5-4E7A-9001-BE0E0EE19FE2}"/>
                </a:ext>
              </a:extLst>
            </p:cNvPr>
            <p:cNvSpPr txBox="1"/>
            <p:nvPr/>
          </p:nvSpPr>
          <p:spPr>
            <a:xfrm>
              <a:off x="7294562" y="4072375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DF5AFD9-B77E-411F-9734-46B217257E32}"/>
                </a:ext>
              </a:extLst>
            </p:cNvPr>
            <p:cNvSpPr txBox="1"/>
            <p:nvPr/>
          </p:nvSpPr>
          <p:spPr>
            <a:xfrm>
              <a:off x="7967652" y="4792342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C816494-BEA1-438B-ACB6-F4D3239D95F0}"/>
                </a:ext>
              </a:extLst>
            </p:cNvPr>
            <p:cNvSpPr txBox="1"/>
            <p:nvPr/>
          </p:nvSpPr>
          <p:spPr>
            <a:xfrm>
              <a:off x="8604224" y="4778293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9427524-D2E5-4F4A-966F-E446B2F4D1B4}"/>
                </a:ext>
              </a:extLst>
            </p:cNvPr>
            <p:cNvSpPr txBox="1"/>
            <p:nvPr/>
          </p:nvSpPr>
          <p:spPr>
            <a:xfrm>
              <a:off x="7997823" y="4067517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B78265D-7C15-4EF2-B2AE-660E4E3C98F2}"/>
                </a:ext>
              </a:extLst>
            </p:cNvPr>
            <p:cNvSpPr txBox="1"/>
            <p:nvPr/>
          </p:nvSpPr>
          <p:spPr>
            <a:xfrm>
              <a:off x="8615345" y="4067517"/>
              <a:ext cx="466722" cy="352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2">
                      <a:lumMod val="75000"/>
                    </a:schemeClr>
                  </a:solidFill>
                </a:rPr>
                <a:t>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86967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3124080" y="457200"/>
            <a:ext cx="5942880" cy="5942880"/>
          </a:xfrm>
          <a:prstGeom prst="ellipse">
            <a:avLst/>
          </a:prstGeom>
          <a:noFill/>
          <a:ln w="19044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CustomShape 2"/>
          <p:cNvSpPr/>
          <p:nvPr/>
        </p:nvSpPr>
        <p:spPr>
          <a:xfrm>
            <a:off x="4341122" y="2921040"/>
            <a:ext cx="3508439" cy="92187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0" strike="noStrike" spc="-1" dirty="0">
                <a:latin typeface="굴림"/>
              </a:rPr>
              <a:t>Thank you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293040" y="460080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F03551EB-C8AC-4D55-8E05-1AE02478855A}"/>
              </a:ext>
            </a:extLst>
          </p:cNvPr>
          <p:cNvSpPr/>
          <p:nvPr/>
        </p:nvSpPr>
        <p:spPr>
          <a:xfrm>
            <a:off x="731827" y="313200"/>
            <a:ext cx="4424971" cy="1091153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ko-KR" altLang="en-US" sz="4000" b="0" i="1" strike="noStrike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시스템 기능 및 동작 </a:t>
            </a:r>
            <a:endParaRPr lang="en-US" altLang="ko-KR" sz="2000" i="1" spc="-1" dirty="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2000" b="0" i="1" strike="noStrike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Use-Case Diagram</a:t>
            </a:r>
            <a:endParaRPr lang="en-US" sz="2000" b="0" strike="noStrike" spc="-1" dirty="0">
              <a:latin typeface="굴림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166" y="1310054"/>
            <a:ext cx="5197080" cy="535601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12A8A64-1ED2-4EFE-87B8-3A433E3DF25B}"/>
              </a:ext>
            </a:extLst>
          </p:cNvPr>
          <p:cNvSpPr/>
          <p:nvPr/>
        </p:nvSpPr>
        <p:spPr>
          <a:xfrm>
            <a:off x="5819775" y="2047875"/>
            <a:ext cx="231775" cy="82550"/>
          </a:xfrm>
          <a:prstGeom prst="rect">
            <a:avLst/>
          </a:prstGeom>
          <a:solidFill>
            <a:srgbClr val="D1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8D8ABA-33AC-4CD5-91E9-14632BD6B83E}"/>
              </a:ext>
            </a:extLst>
          </p:cNvPr>
          <p:cNvSpPr txBox="1"/>
          <p:nvPr/>
        </p:nvSpPr>
        <p:spPr>
          <a:xfrm>
            <a:off x="5578475" y="2085975"/>
            <a:ext cx="146050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 dirty="0">
                <a:solidFill>
                  <a:schemeClr val="accent1">
                    <a:lumMod val="50000"/>
                  </a:schemeClr>
                </a:solidFill>
              </a:rPr>
              <a:t>SENSOR DEVICE</a:t>
            </a:r>
            <a:endParaRPr lang="ko-KR" altLang="en-US" sz="4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632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2E63729-4A21-4917-B8B5-546349577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470" y="1468757"/>
            <a:ext cx="2804200" cy="392048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701833C-708E-4A90-BD90-03FDA6255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979" y="1458481"/>
            <a:ext cx="2804201" cy="394103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49B3682-A64C-4B0D-992E-E4013F400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5489" y="1448126"/>
            <a:ext cx="2804200" cy="396174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A6F2089-F3BC-4942-AFA9-C18E3852AA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309" y="1468757"/>
            <a:ext cx="2717852" cy="3920486"/>
          </a:xfrm>
          <a:prstGeom prst="rect">
            <a:avLst/>
          </a:prstGeom>
        </p:spPr>
      </p:pic>
      <p:sp>
        <p:nvSpPr>
          <p:cNvPr id="9" name="CustomShape 1">
            <a:extLst>
              <a:ext uri="{FF2B5EF4-FFF2-40B4-BE49-F238E27FC236}">
                <a16:creationId xmlns:a16="http://schemas.microsoft.com/office/drawing/2014/main" id="{313F66C0-BBFC-46B8-A77C-2814A4B50956}"/>
              </a:ext>
            </a:extLst>
          </p:cNvPr>
          <p:cNvSpPr/>
          <p:nvPr/>
        </p:nvSpPr>
        <p:spPr>
          <a:xfrm>
            <a:off x="293040" y="460080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CustomShape 2">
            <a:extLst>
              <a:ext uri="{FF2B5EF4-FFF2-40B4-BE49-F238E27FC236}">
                <a16:creationId xmlns:a16="http://schemas.microsoft.com/office/drawing/2014/main" id="{8E852574-166B-4A45-BE65-26817CE44B6D}"/>
              </a:ext>
            </a:extLst>
          </p:cNvPr>
          <p:cNvSpPr/>
          <p:nvPr/>
        </p:nvSpPr>
        <p:spPr>
          <a:xfrm>
            <a:off x="731827" y="313200"/>
            <a:ext cx="4424971" cy="1091153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ko-KR" altLang="en-US" sz="4000" b="0" i="1" strike="noStrike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시스템 기능 및 동작 </a:t>
            </a:r>
            <a:endParaRPr lang="en-US" altLang="ko-KR" sz="2000" i="1" spc="-1" dirty="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2000" b="0" i="1" strike="noStrike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Use-Case Description</a:t>
            </a:r>
            <a:endParaRPr lang="en-US" sz="2000" b="0" strike="noStrike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3872453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257D365-6C9D-44FF-A838-57BBC81B7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CustomShape 1">
            <a:extLst>
              <a:ext uri="{FF2B5EF4-FFF2-40B4-BE49-F238E27FC236}">
                <a16:creationId xmlns:a16="http://schemas.microsoft.com/office/drawing/2014/main" id="{E6F7A8DD-DB12-4EFB-AB16-92EDB3DD7E1E}"/>
              </a:ext>
            </a:extLst>
          </p:cNvPr>
          <p:cNvSpPr/>
          <p:nvPr/>
        </p:nvSpPr>
        <p:spPr>
          <a:xfrm>
            <a:off x="293040" y="460080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CustomShape 2">
            <a:extLst>
              <a:ext uri="{FF2B5EF4-FFF2-40B4-BE49-F238E27FC236}">
                <a16:creationId xmlns:a16="http://schemas.microsoft.com/office/drawing/2014/main" id="{80C21916-E5F6-4AAF-92C2-270A69EC4793}"/>
              </a:ext>
            </a:extLst>
          </p:cNvPr>
          <p:cNvSpPr/>
          <p:nvPr/>
        </p:nvSpPr>
        <p:spPr>
          <a:xfrm>
            <a:off x="731827" y="313200"/>
            <a:ext cx="4424971" cy="1091153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ko-KR" altLang="en-US" sz="4000" b="0" i="1" strike="noStrike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시스템 기능 및 동작 </a:t>
            </a:r>
            <a:endParaRPr lang="en-US" altLang="ko-KR" sz="2000" i="1" spc="-1" dirty="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2000" i="1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Activity</a:t>
            </a:r>
            <a:r>
              <a:rPr lang="ko-KR" altLang="en-US" sz="2000" i="1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2000" i="1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Diagram</a:t>
            </a:r>
            <a:endParaRPr lang="en-US" sz="2000" b="0" strike="noStrike" spc="-1" dirty="0">
              <a:latin typeface="굴림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236" y="926168"/>
            <a:ext cx="4731079" cy="593183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30306D9F-423C-4EF0-AEA1-CD600FEF5E1B}"/>
              </a:ext>
            </a:extLst>
          </p:cNvPr>
          <p:cNvSpPr/>
          <p:nvPr/>
        </p:nvSpPr>
        <p:spPr>
          <a:xfrm>
            <a:off x="293040" y="460080"/>
            <a:ext cx="419760" cy="419760"/>
          </a:xfrm>
          <a:prstGeom prst="ellipse">
            <a:avLst/>
          </a:prstGeom>
          <a:noFill/>
          <a:ln w="76320">
            <a:solidFill>
              <a:srgbClr val="4AE6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8AC6DCE7-3AD0-4441-9E74-705FE7B4FDBF}"/>
              </a:ext>
            </a:extLst>
          </p:cNvPr>
          <p:cNvSpPr/>
          <p:nvPr/>
        </p:nvSpPr>
        <p:spPr>
          <a:xfrm>
            <a:off x="731827" y="313200"/>
            <a:ext cx="2641598" cy="1091153"/>
          </a:xfrm>
          <a:prstGeom prst="rect">
            <a:avLst/>
          </a:prstGeom>
          <a:noFill/>
          <a:ln>
            <a:noFill/>
          </a:ln>
          <a:scene3d>
            <a:camera prst="obliqueBottomLef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ko-KR" altLang="en-US" sz="4000" b="0" i="1" strike="noStrike" spc="-1" dirty="0">
                <a:solidFill>
                  <a:srgbClr val="404040"/>
                </a:solidFill>
                <a:latin typeface="나눔스퀘어 ExtraBold"/>
                <a:ea typeface="나눔스퀘어 ExtraBold"/>
              </a:rPr>
              <a:t>시스템 구조</a:t>
            </a:r>
            <a:endParaRPr lang="en-US" altLang="ko-KR" sz="4000" b="0" i="1" strike="noStrike" spc="-1" dirty="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lang="en-US" sz="2000" b="0" strike="noStrike" spc="-1" dirty="0">
              <a:latin typeface="굴림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711" y="1058773"/>
            <a:ext cx="8795679" cy="5615846"/>
          </a:xfrm>
          <a:prstGeom prst="rect">
            <a:avLst/>
          </a:prstGeom>
        </p:spPr>
      </p:pic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7AE837CD-C878-45BF-A6C5-EDC1F47A18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50773" y="4368050"/>
            <a:ext cx="1525678" cy="1336675"/>
          </a:xfrm>
          <a:prstGeom prst="bentConnector3">
            <a:avLst>
              <a:gd name="adj1" fmla="val 99945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F95C93E-4643-4B8E-973A-9D75137EE004}"/>
              </a:ext>
            </a:extLst>
          </p:cNvPr>
          <p:cNvSpPr txBox="1"/>
          <p:nvPr/>
        </p:nvSpPr>
        <p:spPr>
          <a:xfrm>
            <a:off x="6743700" y="5522228"/>
            <a:ext cx="1485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Sensor Data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618452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1228</TotalTime>
  <Words>1069</Words>
  <Application>Microsoft Office PowerPoint</Application>
  <PresentationFormat>와이드스크린</PresentationFormat>
  <Paragraphs>310</Paragraphs>
  <Slides>57</Slides>
  <Notes>25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57</vt:i4>
      </vt:variant>
    </vt:vector>
  </HeadingPairs>
  <TitlesOfParts>
    <vt:vector size="69" baseType="lpstr">
      <vt:lpstr>굴림</vt:lpstr>
      <vt:lpstr>나눔고딕 ExtraBold</vt:lpstr>
      <vt:lpstr>나눔스퀘어</vt:lpstr>
      <vt:lpstr>나눔스퀘어 ExtraBold</vt:lpstr>
      <vt:lpstr>나눔스퀘어 Light</vt:lpstr>
      <vt:lpstr>바탕</vt:lpstr>
      <vt:lpstr>Arial</vt:lpstr>
      <vt:lpstr>Symbol</vt:lpstr>
      <vt:lpstr>Wingdings</vt:lpstr>
      <vt:lpstr>Office Theme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크레벅스</dc:creator>
  <dc:description/>
  <cp:lastModifiedBy>경석 오</cp:lastModifiedBy>
  <cp:revision>754</cp:revision>
  <dcterms:created xsi:type="dcterms:W3CDTF">2018-01-12T04:05:40Z</dcterms:created>
  <dcterms:modified xsi:type="dcterms:W3CDTF">2019-12-13T17:11:05Z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와이드스크린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13</vt:i4>
  </property>
</Properties>
</file>